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1"/>
  </p:notesMasterIdLst>
  <p:handoutMasterIdLst>
    <p:handoutMasterId r:id="rId62"/>
  </p:handoutMasterIdLst>
  <p:sldIdLst>
    <p:sldId id="360" r:id="rId2"/>
    <p:sldId id="357" r:id="rId3"/>
    <p:sldId id="259" r:id="rId4"/>
    <p:sldId id="268" r:id="rId5"/>
    <p:sldId id="269" r:id="rId6"/>
    <p:sldId id="270" r:id="rId7"/>
    <p:sldId id="342" r:id="rId8"/>
    <p:sldId id="358" r:id="rId9"/>
    <p:sldId id="345" r:id="rId10"/>
    <p:sldId id="346" r:id="rId11"/>
    <p:sldId id="347" r:id="rId12"/>
    <p:sldId id="348" r:id="rId13"/>
    <p:sldId id="339" r:id="rId14"/>
    <p:sldId id="349" r:id="rId15"/>
    <p:sldId id="289" r:id="rId16"/>
    <p:sldId id="290" r:id="rId17"/>
    <p:sldId id="291" r:id="rId18"/>
    <p:sldId id="350" r:id="rId19"/>
    <p:sldId id="292" r:id="rId20"/>
    <p:sldId id="293" r:id="rId21"/>
    <p:sldId id="295" r:id="rId22"/>
    <p:sldId id="298" r:id="rId23"/>
    <p:sldId id="294" r:id="rId24"/>
    <p:sldId id="299" r:id="rId25"/>
    <p:sldId id="297" r:id="rId26"/>
    <p:sldId id="300" r:id="rId27"/>
    <p:sldId id="351" r:id="rId28"/>
    <p:sldId id="305" r:id="rId29"/>
    <p:sldId id="359" r:id="rId30"/>
    <p:sldId id="306" r:id="rId31"/>
    <p:sldId id="307" r:id="rId32"/>
    <p:sldId id="308" r:id="rId33"/>
    <p:sldId id="309" r:id="rId34"/>
    <p:sldId id="310" r:id="rId35"/>
    <p:sldId id="352" r:id="rId36"/>
    <p:sldId id="312" r:id="rId37"/>
    <p:sldId id="353" r:id="rId38"/>
    <p:sldId id="314" r:id="rId39"/>
    <p:sldId id="354"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41" r:id="rId58"/>
    <p:sldId id="337" r:id="rId59"/>
    <p:sldId id="340"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0066"/>
    <a:srgbClr val="0000FF"/>
    <a:srgbClr val="008000"/>
    <a:srgbClr val="D60093"/>
    <a:srgbClr val="680000"/>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93281" autoAdjust="0"/>
  </p:normalViewPr>
  <p:slideViewPr>
    <p:cSldViewPr>
      <p:cViewPr varScale="1">
        <p:scale>
          <a:sx n="68" d="100"/>
          <a:sy n="68" d="100"/>
        </p:scale>
        <p:origin x="-750" y="-10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smtClean="0">
              <a:solidFill>
                <a:srgbClr val="0000FF"/>
              </a:solidFill>
            </a:rPr>
            <a:t>High dim. data</a:t>
          </a:r>
          <a:endParaRPr lang="en-US" sz="2400" b="1" dirty="0">
            <a:solidFill>
              <a:srgbClr val="0000FF"/>
            </a:solidFill>
          </a:endParaRP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Locality sensitive hashing</a:t>
          </a:r>
          <a:endParaRPr lang="en-US" sz="1800" dirty="0">
            <a:latin typeface="Calibri" pitchFamily="34" charset="0"/>
            <a:cs typeface="Calibri" pitchFamily="34" charset="0"/>
          </a:endParaRP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Clustering</a:t>
          </a:r>
          <a:endParaRPr lang="en-US" sz="1800" dirty="0">
            <a:latin typeface="Calibri" pitchFamily="34" charset="0"/>
            <a:cs typeface="Calibri" pitchFamily="34" charset="0"/>
          </a:endParaRP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smtClean="0"/>
            <a:t>Graph </a:t>
          </a:r>
          <a:br>
            <a:rPr lang="en-US" sz="2400" b="1" dirty="0" smtClean="0"/>
          </a:br>
          <a:r>
            <a:rPr lang="en-US" sz="2400" b="1" dirty="0" smtClean="0"/>
            <a:t>data</a:t>
          </a:r>
          <a:endParaRPr lang="en-US" sz="2400" b="1" dirty="0"/>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smtClean="0">
              <a:latin typeface="Calibri" pitchFamily="34" charset="0"/>
              <a:cs typeface="Calibri" pitchFamily="34" charset="0"/>
            </a:rPr>
            <a:t>PageRank, </a:t>
          </a:r>
          <a:r>
            <a:rPr lang="en-US" sz="1800" dirty="0" err="1" smtClean="0">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smtClean="0">
              <a:latin typeface="Calibri" pitchFamily="34" charset="0"/>
              <a:cs typeface="Calibri" pitchFamily="34" charset="0"/>
            </a:rPr>
            <a:t>Network Analysis</a:t>
          </a:r>
          <a:endParaRPr lang="en-US" sz="1800" dirty="0">
            <a:latin typeface="Calibri" pitchFamily="34" charset="0"/>
            <a:cs typeface="Calibri" pitchFamily="34" charset="0"/>
          </a:endParaRP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smtClean="0"/>
            <a:t>Infinite </a:t>
          </a:r>
          <a:br>
            <a:rPr lang="en-US" sz="2400" b="1" dirty="0" smtClean="0"/>
          </a:br>
          <a:r>
            <a:rPr lang="en-US" sz="2400" b="1" dirty="0" smtClean="0"/>
            <a:t>data</a:t>
          </a:r>
          <a:endParaRPr lang="en-US" sz="2400" b="1" dirty="0"/>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Filtering data streams</a:t>
          </a:r>
          <a:endParaRPr lang="en-US" sz="1800" dirty="0">
            <a:latin typeface="Calibri" pitchFamily="34" charset="0"/>
            <a:cs typeface="Calibri" pitchFamily="34" charset="0"/>
          </a:endParaRP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Web advertising</a:t>
          </a:r>
          <a:endParaRPr lang="en-US" sz="1800" dirty="0">
            <a:latin typeface="Calibri" pitchFamily="34" charset="0"/>
            <a:cs typeface="Calibri" pitchFamily="34" charset="0"/>
          </a:endParaRP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Dimensionality reduction</a:t>
          </a:r>
          <a:endParaRPr lang="en-US" sz="1800" dirty="0">
            <a:latin typeface="Calibri" pitchFamily="34" charset="0"/>
            <a:cs typeface="Calibri" pitchFamily="34" charset="0"/>
          </a:endParaRP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smtClean="0">
              <a:latin typeface="Calibri" pitchFamily="34" charset="0"/>
              <a:cs typeface="Calibri" pitchFamily="34" charset="0"/>
            </a:rPr>
            <a:t>Spam Detection</a:t>
          </a:r>
          <a:endParaRPr lang="en-US" sz="1800" dirty="0">
            <a:latin typeface="Calibri" pitchFamily="34" charset="0"/>
            <a:cs typeface="Calibri" pitchFamily="34" charset="0"/>
          </a:endParaRP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Queries on streams</a:t>
          </a:r>
          <a:endParaRPr lang="en-US" sz="1800" dirty="0">
            <a:latin typeface="Calibri" pitchFamily="34" charset="0"/>
            <a:cs typeface="Calibri" pitchFamily="34" charset="0"/>
          </a:endParaRP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smtClean="0"/>
            <a:t>Machine learning</a:t>
          </a:r>
          <a:endParaRPr lang="en-US" sz="2400" b="1" dirty="0"/>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SVM</a:t>
          </a:r>
          <a:endParaRPr lang="en-US" sz="1800" dirty="0">
            <a:latin typeface="Calibri" pitchFamily="34" charset="0"/>
            <a:cs typeface="Calibri" pitchFamily="34" charset="0"/>
          </a:endParaRP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Decision Trees</a:t>
          </a:r>
          <a:endParaRPr lang="en-US" sz="1800" dirty="0">
            <a:latin typeface="Calibri" pitchFamily="34" charset="0"/>
            <a:cs typeface="Calibri" pitchFamily="34" charset="0"/>
          </a:endParaRP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Perceptron, </a:t>
          </a:r>
          <a:r>
            <a:rPr lang="en-US" sz="1800" dirty="0" err="1" smtClean="0">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smtClean="0"/>
            <a:t>Apps</a:t>
          </a:r>
          <a:endParaRPr lang="en-US" sz="2400" b="1" dirty="0"/>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Recommender systems</a:t>
          </a:r>
          <a:endParaRPr lang="en-US" sz="1800" dirty="0">
            <a:latin typeface="Calibri" pitchFamily="34" charset="0"/>
            <a:cs typeface="Calibri" pitchFamily="34" charset="0"/>
          </a:endParaRP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Association Rules</a:t>
          </a:r>
          <a:endParaRPr lang="en-US" sz="1800" dirty="0">
            <a:latin typeface="Calibri" pitchFamily="34" charset="0"/>
            <a:cs typeface="Calibri" pitchFamily="34" charset="0"/>
          </a:endParaRP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Duplicate document detection</a:t>
          </a:r>
          <a:endParaRPr lang="en-US" sz="1800" dirty="0">
            <a:latin typeface="Calibri" pitchFamily="34" charset="0"/>
            <a:cs typeface="Calibri" pitchFamily="34" charset="0"/>
          </a:endParaRP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t>
        <a:bodyPr/>
        <a:lstStyle/>
        <a:p>
          <a:endParaRPr lang="en-US"/>
        </a:p>
      </dgm:t>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t>
        <a:bodyPr/>
        <a:lstStyle/>
        <a:p>
          <a:endParaRPr lang="en-US"/>
        </a:p>
      </dgm:t>
    </dgm:pt>
    <dgm:pt modelId="{189EA2CD-99B4-4604-BDBC-34AEB91058A9}" type="pres">
      <dgm:prSet presAssocID="{B28448BA-C9A8-43EB-A9DB-A0137196E3B9}" presName="textNode" presStyleLbl="bgShp" presStyleIdx="0" presStyleCnt="5"/>
      <dgm:spPr/>
      <dgm:t>
        <a:bodyPr/>
        <a:lstStyle/>
        <a:p>
          <a:endParaRPr lang="en-US"/>
        </a:p>
      </dgm:t>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t>
        <a:bodyPr/>
        <a:lstStyle/>
        <a:p>
          <a:endParaRPr lang="en-US"/>
        </a:p>
      </dgm:t>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t>
        <a:bodyPr/>
        <a:lstStyle/>
        <a:p>
          <a:endParaRPr lang="en-US"/>
        </a:p>
      </dgm:t>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t>
        <a:bodyPr/>
        <a:lstStyle/>
        <a:p>
          <a:endParaRPr lang="en-US"/>
        </a:p>
      </dgm:t>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t>
        <a:bodyPr/>
        <a:lstStyle/>
        <a:p>
          <a:endParaRPr lang="en-US"/>
        </a:p>
      </dgm:t>
    </dgm:pt>
    <dgm:pt modelId="{727186A0-986E-40DF-85B7-ACC6191E0924}" type="pres">
      <dgm:prSet presAssocID="{5FC74589-1769-4EB4-9E51-9D82632D2E02}" presName="textNode" presStyleLbl="bgShp" presStyleIdx="1" presStyleCnt="5"/>
      <dgm:spPr/>
      <dgm:t>
        <a:bodyPr/>
        <a:lstStyle/>
        <a:p>
          <a:endParaRPr lang="en-US"/>
        </a:p>
      </dgm:t>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t>
        <a:bodyPr/>
        <a:lstStyle/>
        <a:p>
          <a:endParaRPr lang="en-US"/>
        </a:p>
      </dgm:t>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t>
        <a:bodyPr/>
        <a:lstStyle/>
        <a:p>
          <a:endParaRPr lang="en-US"/>
        </a:p>
      </dgm:t>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t>
        <a:bodyPr/>
        <a:lstStyle/>
        <a:p>
          <a:endParaRPr lang="en-US"/>
        </a:p>
      </dgm:t>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t>
        <a:bodyPr/>
        <a:lstStyle/>
        <a:p>
          <a:endParaRPr lang="en-US"/>
        </a:p>
      </dgm:t>
    </dgm:pt>
    <dgm:pt modelId="{4735A497-84C1-49AD-B2D7-A0E2E20F2536}" type="pres">
      <dgm:prSet presAssocID="{A0A9AC20-5EC1-4862-BFC8-870928838544}" presName="textNode" presStyleLbl="bgShp" presStyleIdx="2" presStyleCnt="5"/>
      <dgm:spPr/>
      <dgm:t>
        <a:bodyPr/>
        <a:lstStyle/>
        <a:p>
          <a:endParaRPr lang="en-US"/>
        </a:p>
      </dgm:t>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t>
        <a:bodyPr/>
        <a:lstStyle/>
        <a:p>
          <a:endParaRPr lang="en-US"/>
        </a:p>
      </dgm:t>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t>
        <a:bodyPr/>
        <a:lstStyle/>
        <a:p>
          <a:endParaRPr lang="en-US"/>
        </a:p>
      </dgm:t>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t>
        <a:bodyPr/>
        <a:lstStyle/>
        <a:p>
          <a:endParaRPr lang="en-US"/>
        </a:p>
      </dgm:t>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t>
        <a:bodyPr/>
        <a:lstStyle/>
        <a:p>
          <a:endParaRPr lang="en-US"/>
        </a:p>
      </dgm:t>
    </dgm:pt>
    <dgm:pt modelId="{AB95B1F2-DB60-4BC5-81D3-1FA274FF69C7}" type="pres">
      <dgm:prSet presAssocID="{EA22DC01-B1C3-4425-86ED-5B66953397A8}" presName="textNode" presStyleLbl="bgShp" presStyleIdx="3" presStyleCnt="5"/>
      <dgm:spPr/>
      <dgm:t>
        <a:bodyPr/>
        <a:lstStyle/>
        <a:p>
          <a:endParaRPr lang="en-US"/>
        </a:p>
      </dgm:t>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t>
        <a:bodyPr/>
        <a:lstStyle/>
        <a:p>
          <a:endParaRPr lang="en-US"/>
        </a:p>
      </dgm:t>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t>
        <a:bodyPr/>
        <a:lstStyle/>
        <a:p>
          <a:endParaRPr lang="en-US"/>
        </a:p>
      </dgm:t>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t>
        <a:bodyPr/>
        <a:lstStyle/>
        <a:p>
          <a:endParaRPr lang="en-US"/>
        </a:p>
      </dgm:t>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t>
        <a:bodyPr/>
        <a:lstStyle/>
        <a:p>
          <a:endParaRPr lang="en-US"/>
        </a:p>
      </dgm:t>
    </dgm:pt>
    <dgm:pt modelId="{34BAB90F-F3E5-4FFB-A339-2946D1CD0CCB}" type="pres">
      <dgm:prSet presAssocID="{7D17D413-1C96-46A5-9E85-72C6636AE3C5}" presName="textNode" presStyleLbl="bgShp" presStyleIdx="4" presStyleCnt="5"/>
      <dgm:spPr/>
      <dgm:t>
        <a:bodyPr/>
        <a:lstStyle/>
        <a:p>
          <a:endParaRPr lang="en-US"/>
        </a:p>
      </dgm:t>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t>
        <a:bodyPr/>
        <a:lstStyle/>
        <a:p>
          <a:endParaRPr lang="en-US"/>
        </a:p>
      </dgm:t>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t>
        <a:bodyPr/>
        <a:lstStyle/>
        <a:p>
          <a:endParaRPr lang="en-US"/>
        </a:p>
      </dgm:t>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t>
        <a:bodyPr/>
        <a:lstStyle/>
        <a:p>
          <a:endParaRPr lang="en-US"/>
        </a:p>
      </dgm:t>
    </dgm:pt>
  </dgm:ptLst>
  <dgm:cxnLst>
    <dgm:cxn modelId="{BF57F036-D1AD-49E6-B4FA-47DB2B8B2862}" type="presOf" srcId="{EFD7AB2D-81E2-448E-B54E-4F3622AF7EF9}" destId="{9E190C18-AEDE-45E1-8A46-924B1190ACB6}"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639F07DB-7964-43D2-95D7-BA7EC4E507FC}" type="presOf" srcId="{5FC74589-1769-4EB4-9E51-9D82632D2E02}" destId="{727186A0-986E-40DF-85B7-ACC6191E0924}" srcOrd="1" destOrd="0" presId="urn:microsoft.com/office/officeart/2005/8/layout/lProcess2"/>
    <dgm:cxn modelId="{CD174D1A-F576-42A5-8360-9F1F6FB5C8D5}" srcId="{5FC74589-1769-4EB4-9E51-9D82632D2E02}" destId="{FF0CDCCC-6F78-4064-A419-5EC5C753206F}" srcOrd="2" destOrd="0" parTransId="{C96EA5C7-A653-4A83-8F75-8585A07C9C8F}" sibTransId="{8E668476-E60C-485B-B9C7-8F9496C26DF3}"/>
    <dgm:cxn modelId="{6723F50B-AA47-4273-81EA-65E1F5EA34FA}" srcId="{EA22DC01-B1C3-4425-86ED-5B66953397A8}" destId="{86AB53FA-67D7-4EE7-8555-3EE8EB6FA4C8}" srcOrd="1" destOrd="0" parTransId="{EA03EBDD-B26B-4044-993F-F3F8F5C83B54}" sibTransId="{AD9FF113-925C-46F3-AC17-3E3C7A57FE37}"/>
    <dgm:cxn modelId="{DA73BB40-22A3-49A5-9D03-009AC1139B43}" type="presOf" srcId="{7DAF4A99-25E1-44F9-90C0-EA66CF00B3B6}" destId="{5473F14B-8F21-412E-B8DE-EADF32D6F521}" srcOrd="0" destOrd="0" presId="urn:microsoft.com/office/officeart/2005/8/layout/lProcess2"/>
    <dgm:cxn modelId="{4FEE0695-AABA-4748-A84D-F764B2ACF56D}" type="presOf" srcId="{67EC18BA-DB21-4AAD-BE8A-067C85A9B73E}" destId="{80762C44-FA02-441A-8A8D-FC00E4F372F1}" srcOrd="0" destOrd="0" presId="urn:microsoft.com/office/officeart/2005/8/layout/lProcess2"/>
    <dgm:cxn modelId="{41013E66-99A9-4C59-9AF0-45EF4F7C50CA}" type="presOf" srcId="{7D17D413-1C96-46A5-9E85-72C6636AE3C5}" destId="{34BAB90F-F3E5-4FFB-A339-2946D1CD0CCB}" srcOrd="1" destOrd="0" presId="urn:microsoft.com/office/officeart/2005/8/layout/lProcess2"/>
    <dgm:cxn modelId="{35679A9F-A9C0-40B5-BA5C-B5D89AD516EE}" srcId="{5FC74589-1769-4EB4-9E51-9D82632D2E02}" destId="{B8FE7A32-1B20-4D46-8242-6C91907A490E}" srcOrd="0" destOrd="0" parTransId="{86CD367E-951E-4F4B-BFC7-6603B931690A}" sibTransId="{03DB6E86-A49B-4AF5-9791-CBACA4C5335D}"/>
    <dgm:cxn modelId="{0DF5A9D4-852B-4426-97B7-4FC1F151AC47}" type="presOf" srcId="{BC15291E-510A-4A20-8D69-B0F2ACBA3CC6}" destId="{204F3481-2F4C-45A5-A0A1-C088684F0126}" srcOrd="0" destOrd="0" presId="urn:microsoft.com/office/officeart/2005/8/layout/lProcess2"/>
    <dgm:cxn modelId="{95C3269C-8E66-454E-90E4-64EBD4DB49A5}" srcId="{B28448BA-C9A8-43EB-A9DB-A0137196E3B9}" destId="{E9F388D8-C9C2-45F4-B532-779E8C2CB5E8}" srcOrd="0" destOrd="0" parTransId="{F2F7FB25-05F2-4ED0-B376-8372ACCE43FB}" sibTransId="{1AE97BAD-F576-4336-A510-388E6942CDAC}"/>
    <dgm:cxn modelId="{B735DB76-EF9D-422A-837C-639A3551191C}" type="presOf" srcId="{91B14D9B-61DF-4421-AF43-318BB0021BDF}" destId="{80F88CB8-4B64-4172-B897-E8F8383812F7}" srcOrd="0" destOrd="0" presId="urn:microsoft.com/office/officeart/2005/8/layout/lProcess2"/>
    <dgm:cxn modelId="{7C38591D-6B4A-4501-B365-1745488399D6}" type="presOf" srcId="{A5325020-A43F-4DC5-B91A-865612236E1B}" destId="{6F277C00-29F7-4ECD-8C97-37788C7BA770}" srcOrd="0" destOrd="0" presId="urn:microsoft.com/office/officeart/2005/8/layout/lProcess2"/>
    <dgm:cxn modelId="{E0D2FB43-4A29-4BC9-AA94-704AFCA401F6}" type="presOf" srcId="{86AB53FA-67D7-4EE7-8555-3EE8EB6FA4C8}" destId="{0F3CAB81-CF76-498F-9619-BAF8144FA3C3}"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CDF2CC16-ED87-4552-8B18-DAAA2A151437}" srcId="{B28448BA-C9A8-43EB-A9DB-A0137196E3B9}" destId="{91B14D9B-61DF-4421-AF43-318BB0021BDF}" srcOrd="2" destOrd="0" parTransId="{6B1A9D79-1E1A-438E-9974-41204E573EDC}" sibTransId="{5E874D73-6215-4109-909C-386CFCBBE123}"/>
    <dgm:cxn modelId="{0949B049-F928-4520-A037-C172C962E0C9}" srcId="{7D17D413-1C96-46A5-9E85-72C6636AE3C5}" destId="{A5325020-A43F-4DC5-B91A-865612236E1B}" srcOrd="1" destOrd="0" parTransId="{B397B1E6-BB15-4DF4-B38A-02A5DF7C7E5D}" sibTransId="{E5885318-4367-4D45-A1BC-C2768E0C5F2B}"/>
    <dgm:cxn modelId="{60D0BB12-08A5-44D8-896D-43CE99B8476E}" type="presOf" srcId="{6856B0CF-FE68-485F-BF49-CA4A93F4F38C}" destId="{DECF7DEE-4FD4-4CE5-AEDF-10353AC11531}" srcOrd="0" destOrd="0" presId="urn:microsoft.com/office/officeart/2005/8/layout/lProcess2"/>
    <dgm:cxn modelId="{C462CA0B-A4FE-4BE1-930B-24B1297170CF}" type="presOf" srcId="{63784350-6FB5-4F39-A0AA-A76D20385A1A}" destId="{6C9EBB1C-8DC1-467B-832A-DCA29AD54F62}" srcOrd="0" destOrd="0" presId="urn:microsoft.com/office/officeart/2005/8/layout/lProcess2"/>
    <dgm:cxn modelId="{C5647994-AFBB-48B0-B990-C257A96DFCD0}" type="presOf" srcId="{B8FE7A32-1B20-4D46-8242-6C91907A490E}" destId="{EFE71110-9F14-440A-945D-9BFF90054013}" srcOrd="0" destOrd="0" presId="urn:microsoft.com/office/officeart/2005/8/layout/lProcess2"/>
    <dgm:cxn modelId="{4392D196-3402-471E-9D4B-6FE47AF160B3}" type="presOf" srcId="{E9F388D8-C9C2-45F4-B532-779E8C2CB5E8}" destId="{D6B8C86D-B5C5-4707-BB1C-60E6EB9E4EBA}"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4E24A60D-99D4-4427-9A29-2C863AE5583D}" type="presOf" srcId="{7D17D413-1C96-46A5-9E85-72C6636AE3C5}" destId="{5A591EE2-4B7B-40DB-B051-D75F7BFEDDD6}" srcOrd="0" destOrd="0" presId="urn:microsoft.com/office/officeart/2005/8/layout/lProcess2"/>
    <dgm:cxn modelId="{8EC3C2E7-64DB-4F9C-8006-CEE4637C0F0E}" type="presOf" srcId="{E12CEE09-DEBB-4435-B911-A40A12F7930D}" destId="{20F65450-B565-4F6E-8CBD-65CD2502E3B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E39A2E7D-4B01-443C-A093-8728A9F528A1}" srcId="{7DAF4A99-25E1-44F9-90C0-EA66CF00B3B6}" destId="{A0A9AC20-5EC1-4862-BFC8-870928838544}" srcOrd="2" destOrd="0" parTransId="{69D52F25-6ACE-45DA-A9E8-1893E3A26C8C}" sibTransId="{FF5EAA6B-D3D9-4221-A79F-E9B4930D1CEF}"/>
    <dgm:cxn modelId="{6DB72DBE-E82A-47EF-ACEA-E04B7B517F26}" srcId="{7DAF4A99-25E1-44F9-90C0-EA66CF00B3B6}" destId="{EA22DC01-B1C3-4425-86ED-5B66953397A8}" srcOrd="3" destOrd="0" parTransId="{5D0A80B1-3E50-448A-A64D-AD1355ED3022}" sibTransId="{A9D991C7-41FC-48B5-87C1-98EB407695FE}"/>
    <dgm:cxn modelId="{CDAE2543-0EE1-4B34-B52E-A8EEEA699492}" srcId="{7D17D413-1C96-46A5-9E85-72C6636AE3C5}" destId="{63784350-6FB5-4F39-A0AA-A76D20385A1A}" srcOrd="2" destOrd="0" parTransId="{02F99CF5-BE6F-4557-8BB4-68B7181CCBA5}" sibTransId="{E47CBEBB-6EFF-43F4-952B-B6C93B5E9493}"/>
    <dgm:cxn modelId="{D2E71B6A-2ED0-4063-83D4-B7F1634C0332}" srcId="{A0A9AC20-5EC1-4862-BFC8-870928838544}" destId="{5DA147F9-347F-4A9B-99C6-4679CBA742BD}" srcOrd="1" destOrd="0" parTransId="{0DD651B9-CD26-4B12-B47E-A345F5C781A5}" sibTransId="{A279CC5C-DF39-4624-BFA5-ADC04410EA91}"/>
    <dgm:cxn modelId="{D6AAB61B-5587-4BB8-9049-1A8C9F1E4AF5}" type="presOf" srcId="{A0A9AC20-5EC1-4862-BFC8-870928838544}" destId="{9A6AB0E7-12CE-4F4C-9194-CFD62AA0E26B}" srcOrd="0" destOrd="0" presId="urn:microsoft.com/office/officeart/2005/8/layout/lProcess2"/>
    <dgm:cxn modelId="{2AED99FB-474D-45CA-B51C-5045C2AA3D51}" type="presOf" srcId="{06D87D35-A66C-427C-B6DB-AF958D65D6B3}" destId="{1EC52667-0754-4666-9083-6E56A0F9B67B}" srcOrd="0" destOrd="0" presId="urn:microsoft.com/office/officeart/2005/8/layout/lProcess2"/>
    <dgm:cxn modelId="{D58148F6-0304-4B55-9B79-9701BC4683EE}" type="presOf" srcId="{A9A35E3D-01EA-46C6-AED8-865E91E9D6C9}" destId="{F0B767F2-4C7E-481B-967C-8FE0CB529397}" srcOrd="0" destOrd="0" presId="urn:microsoft.com/office/officeart/2005/8/layout/lProcess2"/>
    <dgm:cxn modelId="{0AE72C0B-2929-487F-BC63-7AA6A2796FDD}" type="presOf" srcId="{5FC74589-1769-4EB4-9E51-9D82632D2E02}" destId="{C1CD2EAA-2E66-4BDA-BB6E-F99B46E1B919}" srcOrd="0"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9E588E98-E81D-4FA3-9ED3-2668820412BB}" type="presOf" srcId="{5DA147F9-347F-4A9B-99C6-4679CBA742BD}" destId="{02FBE83C-F7E3-4AC9-9A61-66BF67D7D8B6}" srcOrd="0" destOrd="0" presId="urn:microsoft.com/office/officeart/2005/8/layout/lProcess2"/>
    <dgm:cxn modelId="{43C67AA5-3E06-4F54-81F0-5B5B1245C78A}" type="presOf" srcId="{A0A9AC20-5EC1-4862-BFC8-870928838544}" destId="{4735A497-84C1-49AD-B2D7-A0E2E20F2536}" srcOrd="1"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20EFFC89-9271-419F-9D84-5E2BF1EF8A4D}" type="presOf" srcId="{EA22DC01-B1C3-4425-86ED-5B66953397A8}" destId="{AB95B1F2-DB60-4BC5-81D3-1FA274FF69C7}" srcOrd="1" destOrd="0" presId="urn:microsoft.com/office/officeart/2005/8/layout/lProcess2"/>
    <dgm:cxn modelId="{5018CE96-E6CC-471E-9B9C-30F70F6B8CE7}" srcId="{7D17D413-1C96-46A5-9E85-72C6636AE3C5}" destId="{A9A35E3D-01EA-46C6-AED8-865E91E9D6C9}" srcOrd="0" destOrd="0" parTransId="{0C34515A-9947-4AC4-8E07-6D77FB8F1E95}" sibTransId="{3C0EBF76-BD27-4964-B79F-79CC6413DFD1}"/>
    <dgm:cxn modelId="{DF68A4C1-8ACC-4F43-8536-BDEB131EF0C1}" type="presOf" srcId="{B28448BA-C9A8-43EB-A9DB-A0137196E3B9}" destId="{F5FB40AB-A8F0-43CC-AED2-A0B6D3491F03}" srcOrd="0" destOrd="0" presId="urn:microsoft.com/office/officeart/2005/8/layout/lProcess2"/>
    <dgm:cxn modelId="{598C1D9C-8B39-4349-BDE8-4CAF3735AFC7}" type="presOf" srcId="{EA22DC01-B1C3-4425-86ED-5B66953397A8}" destId="{18B77C7D-672C-4358-9CA6-BD8FA6E2302A}" srcOrd="0" destOrd="0" presId="urn:microsoft.com/office/officeart/2005/8/layout/lProcess2"/>
    <dgm:cxn modelId="{53D00FBE-0B8C-44B8-BD7B-FF723D810987}" srcId="{EA22DC01-B1C3-4425-86ED-5B66953397A8}" destId="{BC15291E-510A-4A20-8D69-B0F2ACBA3CC6}" srcOrd="0" destOrd="0" parTransId="{DDAF1636-99A0-4E4C-BF8B-7A50EC838E24}" sibTransId="{25F65FF3-A145-4450-BC4A-2BD6189C0F89}"/>
    <dgm:cxn modelId="{03033C8E-546A-4636-B996-DCA3A7F5D692}" srcId="{A0A9AC20-5EC1-4862-BFC8-870928838544}" destId="{06D87D35-A66C-427C-B6DB-AF958D65D6B3}" srcOrd="2" destOrd="0" parTransId="{9A4B31E9-014C-4B63-A219-5A63A8ACB829}" sibTransId="{AC1F3899-4696-4923-97F3-8D3FBB96254A}"/>
    <dgm:cxn modelId="{1DC4F4CE-EDBA-4CD4-A182-D6A8815658A3}" type="presOf" srcId="{B28448BA-C9A8-43EB-A9DB-A0137196E3B9}" destId="{189EA2CD-99B4-4604-BDBC-34AEB91058A9}" srcOrd="1" destOrd="0" presId="urn:microsoft.com/office/officeart/2005/8/layout/lProcess2"/>
    <dgm:cxn modelId="{312AB5D7-4E0C-46DF-A508-37B1707257A3}" type="presOf" srcId="{FF0CDCCC-6F78-4064-A419-5EC5C753206F}" destId="{EB498954-62A4-422D-9DE3-1FA74DD1D37F}" srcOrd="0"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42282CED-D52C-459D-A90B-61B83599E1FE}" type="presParOf" srcId="{5473F14B-8F21-412E-B8DE-EADF32D6F521}" destId="{C0D74A84-CA9B-4A55-82D3-C4473BCAB74F}" srcOrd="0" destOrd="0" presId="urn:microsoft.com/office/officeart/2005/8/layout/lProcess2"/>
    <dgm:cxn modelId="{3E8203D6-ED97-429E-B0BE-6A66E9DF775D}" type="presParOf" srcId="{C0D74A84-CA9B-4A55-82D3-C4473BCAB74F}" destId="{F5FB40AB-A8F0-43CC-AED2-A0B6D3491F03}" srcOrd="0" destOrd="0" presId="urn:microsoft.com/office/officeart/2005/8/layout/lProcess2"/>
    <dgm:cxn modelId="{E0EC8D44-126D-479F-AF1C-B8E5087EF62D}" type="presParOf" srcId="{C0D74A84-CA9B-4A55-82D3-C4473BCAB74F}" destId="{189EA2CD-99B4-4604-BDBC-34AEB91058A9}" srcOrd="1" destOrd="0" presId="urn:microsoft.com/office/officeart/2005/8/layout/lProcess2"/>
    <dgm:cxn modelId="{E77F4F25-F6A7-4AE7-AB84-BC431798C141}" type="presParOf" srcId="{C0D74A84-CA9B-4A55-82D3-C4473BCAB74F}" destId="{051CD919-C14E-4FF7-A82B-674D57B30AF8}" srcOrd="2" destOrd="0" presId="urn:microsoft.com/office/officeart/2005/8/layout/lProcess2"/>
    <dgm:cxn modelId="{DF909BD5-CC5D-474D-8766-2160B2D2AA4A}" type="presParOf" srcId="{051CD919-C14E-4FF7-A82B-674D57B30AF8}" destId="{151EFC3A-4B26-48D8-87A4-D28DC0264B02}" srcOrd="0" destOrd="0" presId="urn:microsoft.com/office/officeart/2005/8/layout/lProcess2"/>
    <dgm:cxn modelId="{7E486652-C823-49DA-9DDF-7CB158DB2BDE}" type="presParOf" srcId="{151EFC3A-4B26-48D8-87A4-D28DC0264B02}" destId="{D6B8C86D-B5C5-4707-BB1C-60E6EB9E4EBA}" srcOrd="0" destOrd="0" presId="urn:microsoft.com/office/officeart/2005/8/layout/lProcess2"/>
    <dgm:cxn modelId="{12102F9E-F64A-40D8-9199-EC5D2E0DDB38}" type="presParOf" srcId="{151EFC3A-4B26-48D8-87A4-D28DC0264B02}" destId="{FEA7308F-F292-4734-BC92-11C7BB5AF5E5}" srcOrd="1" destOrd="0" presId="urn:microsoft.com/office/officeart/2005/8/layout/lProcess2"/>
    <dgm:cxn modelId="{400786A6-0ADC-4643-A5E4-0D805721ED38}" type="presParOf" srcId="{151EFC3A-4B26-48D8-87A4-D28DC0264B02}" destId="{20F65450-B565-4F6E-8CBD-65CD2502E3B0}" srcOrd="2" destOrd="0" presId="urn:microsoft.com/office/officeart/2005/8/layout/lProcess2"/>
    <dgm:cxn modelId="{DDAB0717-B88C-423A-A62A-77B5ED7615B0}" type="presParOf" srcId="{151EFC3A-4B26-48D8-87A4-D28DC0264B02}" destId="{1943ED51-E95A-4F6E-A717-80400DEEEE20}" srcOrd="3" destOrd="0" presId="urn:microsoft.com/office/officeart/2005/8/layout/lProcess2"/>
    <dgm:cxn modelId="{A6DE4D02-D64E-4B23-B086-432D6CAA65EA}" type="presParOf" srcId="{151EFC3A-4B26-48D8-87A4-D28DC0264B02}" destId="{80F88CB8-4B64-4172-B897-E8F8383812F7}" srcOrd="4" destOrd="0" presId="urn:microsoft.com/office/officeart/2005/8/layout/lProcess2"/>
    <dgm:cxn modelId="{31549FD8-F597-4F77-97A6-18782A88E4DA}" type="presParOf" srcId="{5473F14B-8F21-412E-B8DE-EADF32D6F521}" destId="{DC9EA69A-B885-4DA4-818F-1748672594CF}" srcOrd="1" destOrd="0" presId="urn:microsoft.com/office/officeart/2005/8/layout/lProcess2"/>
    <dgm:cxn modelId="{22C3AD8E-4B53-4D5C-AF8E-87D6EB41B2B1}" type="presParOf" srcId="{5473F14B-8F21-412E-B8DE-EADF32D6F521}" destId="{3A6F3D38-6FA6-469E-B3C3-234BD62E4CCA}" srcOrd="2" destOrd="0" presId="urn:microsoft.com/office/officeart/2005/8/layout/lProcess2"/>
    <dgm:cxn modelId="{53A18B85-994E-4B79-9E1E-727F7BB85DBD}" type="presParOf" srcId="{3A6F3D38-6FA6-469E-B3C3-234BD62E4CCA}" destId="{C1CD2EAA-2E66-4BDA-BB6E-F99B46E1B919}" srcOrd="0" destOrd="0" presId="urn:microsoft.com/office/officeart/2005/8/layout/lProcess2"/>
    <dgm:cxn modelId="{08F5FEA7-4CFE-4E93-8A64-9ABD2A66A951}" type="presParOf" srcId="{3A6F3D38-6FA6-469E-B3C3-234BD62E4CCA}" destId="{727186A0-986E-40DF-85B7-ACC6191E0924}" srcOrd="1" destOrd="0" presId="urn:microsoft.com/office/officeart/2005/8/layout/lProcess2"/>
    <dgm:cxn modelId="{B0DCECD8-FF90-4253-A62A-3A2FB997E988}" type="presParOf" srcId="{3A6F3D38-6FA6-469E-B3C3-234BD62E4CCA}" destId="{F4329E4E-5431-4760-B147-9E77700EF61A}" srcOrd="2" destOrd="0" presId="urn:microsoft.com/office/officeart/2005/8/layout/lProcess2"/>
    <dgm:cxn modelId="{B6B214E2-AB6A-4069-B2D2-DBC9FA97CA24}" type="presParOf" srcId="{F4329E4E-5431-4760-B147-9E77700EF61A}" destId="{B5C22EF8-EBFA-4704-BF77-C1B26E178B0D}" srcOrd="0" destOrd="0" presId="urn:microsoft.com/office/officeart/2005/8/layout/lProcess2"/>
    <dgm:cxn modelId="{F05610A7-6119-48DF-AA71-FF0A187BB014}" type="presParOf" srcId="{B5C22EF8-EBFA-4704-BF77-C1B26E178B0D}" destId="{EFE71110-9F14-440A-945D-9BFF90054013}" srcOrd="0" destOrd="0" presId="urn:microsoft.com/office/officeart/2005/8/layout/lProcess2"/>
    <dgm:cxn modelId="{64421C06-0FB6-4F10-90F0-5258FB24EA0D}" type="presParOf" srcId="{B5C22EF8-EBFA-4704-BF77-C1B26E178B0D}" destId="{35EA0CEB-E637-4D3C-96EF-C8D3B04060F2}" srcOrd="1" destOrd="0" presId="urn:microsoft.com/office/officeart/2005/8/layout/lProcess2"/>
    <dgm:cxn modelId="{CDE155BA-757F-46FA-9F4C-5ED16310FF99}" type="presParOf" srcId="{B5C22EF8-EBFA-4704-BF77-C1B26E178B0D}" destId="{9E190C18-AEDE-45E1-8A46-924B1190ACB6}" srcOrd="2" destOrd="0" presId="urn:microsoft.com/office/officeart/2005/8/layout/lProcess2"/>
    <dgm:cxn modelId="{8BAE975D-1275-439D-B957-14711F8FB447}" type="presParOf" srcId="{B5C22EF8-EBFA-4704-BF77-C1B26E178B0D}" destId="{1E1AD27B-2438-4D0B-AB02-AF912F764D09}" srcOrd="3" destOrd="0" presId="urn:microsoft.com/office/officeart/2005/8/layout/lProcess2"/>
    <dgm:cxn modelId="{F0495C62-E198-42E0-AC46-C8AF40398FDC}" type="presParOf" srcId="{B5C22EF8-EBFA-4704-BF77-C1B26E178B0D}" destId="{EB498954-62A4-422D-9DE3-1FA74DD1D37F}" srcOrd="4" destOrd="0" presId="urn:microsoft.com/office/officeart/2005/8/layout/lProcess2"/>
    <dgm:cxn modelId="{2FF66878-A044-4FE0-980E-6E171001CCAE}" type="presParOf" srcId="{5473F14B-8F21-412E-B8DE-EADF32D6F521}" destId="{BB3C6D49-326B-48DE-AC1D-9DC877BB01DD}" srcOrd="3" destOrd="0" presId="urn:microsoft.com/office/officeart/2005/8/layout/lProcess2"/>
    <dgm:cxn modelId="{CAC9BCC0-2287-4386-9246-F7FCC4E87259}" type="presParOf" srcId="{5473F14B-8F21-412E-B8DE-EADF32D6F521}" destId="{EF090B29-38A2-4F08-90FA-7BB67BE8B3E2}" srcOrd="4" destOrd="0" presId="urn:microsoft.com/office/officeart/2005/8/layout/lProcess2"/>
    <dgm:cxn modelId="{634AD701-4B26-4B97-AE81-5BE9B76DD444}" type="presParOf" srcId="{EF090B29-38A2-4F08-90FA-7BB67BE8B3E2}" destId="{9A6AB0E7-12CE-4F4C-9194-CFD62AA0E26B}" srcOrd="0" destOrd="0" presId="urn:microsoft.com/office/officeart/2005/8/layout/lProcess2"/>
    <dgm:cxn modelId="{325719A9-5586-46D6-AFF3-7A4B52920E3C}" type="presParOf" srcId="{EF090B29-38A2-4F08-90FA-7BB67BE8B3E2}" destId="{4735A497-84C1-49AD-B2D7-A0E2E20F2536}" srcOrd="1" destOrd="0" presId="urn:microsoft.com/office/officeart/2005/8/layout/lProcess2"/>
    <dgm:cxn modelId="{71891AB0-A59A-4539-B60C-F7A585578155}" type="presParOf" srcId="{EF090B29-38A2-4F08-90FA-7BB67BE8B3E2}" destId="{5235814C-D240-476B-A6EA-F820ADA9F290}" srcOrd="2" destOrd="0" presId="urn:microsoft.com/office/officeart/2005/8/layout/lProcess2"/>
    <dgm:cxn modelId="{7CA9B9EA-F20D-4EEB-A0E9-A3FA92C04C5A}" type="presParOf" srcId="{5235814C-D240-476B-A6EA-F820ADA9F290}" destId="{F8C87951-0BEC-442E-BD13-E67FB71AC42B}" srcOrd="0" destOrd="0" presId="urn:microsoft.com/office/officeart/2005/8/layout/lProcess2"/>
    <dgm:cxn modelId="{8AFB00FB-CAA2-43CE-A8AF-EF3374D9ECD4}" type="presParOf" srcId="{F8C87951-0BEC-442E-BD13-E67FB71AC42B}" destId="{DECF7DEE-4FD4-4CE5-AEDF-10353AC11531}" srcOrd="0" destOrd="0" presId="urn:microsoft.com/office/officeart/2005/8/layout/lProcess2"/>
    <dgm:cxn modelId="{57BFE98A-5C69-45EE-A780-D10677CB93DA}" type="presParOf" srcId="{F8C87951-0BEC-442E-BD13-E67FB71AC42B}" destId="{739A0DE6-D28A-493F-A1CB-4B3CCAC72873}" srcOrd="1" destOrd="0" presId="urn:microsoft.com/office/officeart/2005/8/layout/lProcess2"/>
    <dgm:cxn modelId="{FFD1F25E-2D75-4583-8CC5-71CC5BFCF043}" type="presParOf" srcId="{F8C87951-0BEC-442E-BD13-E67FB71AC42B}" destId="{02FBE83C-F7E3-4AC9-9A61-66BF67D7D8B6}" srcOrd="2" destOrd="0" presId="urn:microsoft.com/office/officeart/2005/8/layout/lProcess2"/>
    <dgm:cxn modelId="{57F60D12-C09D-48F1-B17F-AAA84E005254}" type="presParOf" srcId="{F8C87951-0BEC-442E-BD13-E67FB71AC42B}" destId="{87C5B8B3-4388-4867-AA6C-4B2D717EAAF2}" srcOrd="3" destOrd="0" presId="urn:microsoft.com/office/officeart/2005/8/layout/lProcess2"/>
    <dgm:cxn modelId="{2A6354B9-0A83-4D00-9F4D-F3AA5BDC2C16}" type="presParOf" srcId="{F8C87951-0BEC-442E-BD13-E67FB71AC42B}" destId="{1EC52667-0754-4666-9083-6E56A0F9B67B}" srcOrd="4" destOrd="0" presId="urn:microsoft.com/office/officeart/2005/8/layout/lProcess2"/>
    <dgm:cxn modelId="{12379EE8-CA14-471A-B571-4B4F5099519F}" type="presParOf" srcId="{5473F14B-8F21-412E-B8DE-EADF32D6F521}" destId="{9C67C073-8031-4FB8-83D0-BB3987979FB7}" srcOrd="5" destOrd="0" presId="urn:microsoft.com/office/officeart/2005/8/layout/lProcess2"/>
    <dgm:cxn modelId="{A6DD8289-EDA8-4E2D-9030-68BD2F6E0383}" type="presParOf" srcId="{5473F14B-8F21-412E-B8DE-EADF32D6F521}" destId="{3D53649F-3A9D-48AC-B3B4-F9359FF49907}" srcOrd="6" destOrd="0" presId="urn:microsoft.com/office/officeart/2005/8/layout/lProcess2"/>
    <dgm:cxn modelId="{8344ED31-05F9-4BB0-B0D1-3A4B5BA370A9}" type="presParOf" srcId="{3D53649F-3A9D-48AC-B3B4-F9359FF49907}" destId="{18B77C7D-672C-4358-9CA6-BD8FA6E2302A}" srcOrd="0" destOrd="0" presId="urn:microsoft.com/office/officeart/2005/8/layout/lProcess2"/>
    <dgm:cxn modelId="{6BE07ECF-5E77-4C6F-8BC3-1A3F8EC7FC78}" type="presParOf" srcId="{3D53649F-3A9D-48AC-B3B4-F9359FF49907}" destId="{AB95B1F2-DB60-4BC5-81D3-1FA274FF69C7}" srcOrd="1" destOrd="0" presId="urn:microsoft.com/office/officeart/2005/8/layout/lProcess2"/>
    <dgm:cxn modelId="{9F763F1B-F7E6-4788-9C53-100904FC0774}" type="presParOf" srcId="{3D53649F-3A9D-48AC-B3B4-F9359FF49907}" destId="{9D4EF955-0664-47BE-890F-75DA470A2A2E}" srcOrd="2" destOrd="0" presId="urn:microsoft.com/office/officeart/2005/8/layout/lProcess2"/>
    <dgm:cxn modelId="{2332E994-3C62-40F8-A49A-0466429BA297}" type="presParOf" srcId="{9D4EF955-0664-47BE-890F-75DA470A2A2E}" destId="{CCD58064-6258-410C-B1E0-023DF3946A43}" srcOrd="0" destOrd="0" presId="urn:microsoft.com/office/officeart/2005/8/layout/lProcess2"/>
    <dgm:cxn modelId="{49EC44AE-5A91-4B00-B5A6-6A230F629631}" type="presParOf" srcId="{CCD58064-6258-410C-B1E0-023DF3946A43}" destId="{204F3481-2F4C-45A5-A0A1-C088684F0126}" srcOrd="0" destOrd="0" presId="urn:microsoft.com/office/officeart/2005/8/layout/lProcess2"/>
    <dgm:cxn modelId="{6B815F1A-DE43-4C56-A5B6-17F9794EFDC3}" type="presParOf" srcId="{CCD58064-6258-410C-B1E0-023DF3946A43}" destId="{B768FAA9-E2C4-4A6B-82D8-EF54C53E14D8}" srcOrd="1" destOrd="0" presId="urn:microsoft.com/office/officeart/2005/8/layout/lProcess2"/>
    <dgm:cxn modelId="{B780E6B3-294B-403C-AA84-4B06E8A12BA9}" type="presParOf" srcId="{CCD58064-6258-410C-B1E0-023DF3946A43}" destId="{0F3CAB81-CF76-498F-9619-BAF8144FA3C3}" srcOrd="2" destOrd="0" presId="urn:microsoft.com/office/officeart/2005/8/layout/lProcess2"/>
    <dgm:cxn modelId="{12121146-0619-4C4B-8C91-00F39FAFBE15}" type="presParOf" srcId="{CCD58064-6258-410C-B1E0-023DF3946A43}" destId="{0E0C811E-F3C5-4F24-A485-437F0C0EAD6A}" srcOrd="3" destOrd="0" presId="urn:microsoft.com/office/officeart/2005/8/layout/lProcess2"/>
    <dgm:cxn modelId="{BA262D5B-77DC-491C-AE7D-98DDFFB8D0BC}" type="presParOf" srcId="{CCD58064-6258-410C-B1E0-023DF3946A43}" destId="{80762C44-FA02-441A-8A8D-FC00E4F372F1}" srcOrd="4" destOrd="0" presId="urn:microsoft.com/office/officeart/2005/8/layout/lProcess2"/>
    <dgm:cxn modelId="{A1219445-0561-4818-B3E2-419577CBD382}" type="presParOf" srcId="{5473F14B-8F21-412E-B8DE-EADF32D6F521}" destId="{1EEF13C7-AF43-4380-A8A5-F72A5D476D05}" srcOrd="7" destOrd="0" presId="urn:microsoft.com/office/officeart/2005/8/layout/lProcess2"/>
    <dgm:cxn modelId="{61055977-DBA8-4A09-B548-D4CE248EF13E}" type="presParOf" srcId="{5473F14B-8F21-412E-B8DE-EADF32D6F521}" destId="{0618492F-D453-4601-9C36-8CE6AA153D1B}" srcOrd="8" destOrd="0" presId="urn:microsoft.com/office/officeart/2005/8/layout/lProcess2"/>
    <dgm:cxn modelId="{9201C60B-446D-459A-A4EE-076E7887C934}" type="presParOf" srcId="{0618492F-D453-4601-9C36-8CE6AA153D1B}" destId="{5A591EE2-4B7B-40DB-B051-D75F7BFEDDD6}" srcOrd="0" destOrd="0" presId="urn:microsoft.com/office/officeart/2005/8/layout/lProcess2"/>
    <dgm:cxn modelId="{200C3F03-A1A2-4A3D-9B0B-B0168E0EFE99}" type="presParOf" srcId="{0618492F-D453-4601-9C36-8CE6AA153D1B}" destId="{34BAB90F-F3E5-4FFB-A339-2946D1CD0CCB}" srcOrd="1" destOrd="0" presId="urn:microsoft.com/office/officeart/2005/8/layout/lProcess2"/>
    <dgm:cxn modelId="{C3E42C44-5041-42B1-9783-98EBA92549C5}" type="presParOf" srcId="{0618492F-D453-4601-9C36-8CE6AA153D1B}" destId="{BA794F96-F89B-483A-BF3A-9118CA9CCDA4}" srcOrd="2" destOrd="0" presId="urn:microsoft.com/office/officeart/2005/8/layout/lProcess2"/>
    <dgm:cxn modelId="{C967FBFA-8D0D-4F84-BBA5-D2769D710DA0}" type="presParOf" srcId="{BA794F96-F89B-483A-BF3A-9118CA9CCDA4}" destId="{76BCF6F8-619E-4477-AF5E-3CC45345624F}" srcOrd="0" destOrd="0" presId="urn:microsoft.com/office/officeart/2005/8/layout/lProcess2"/>
    <dgm:cxn modelId="{64D72F2D-125C-477B-A0F8-E8C57A6FF250}" type="presParOf" srcId="{76BCF6F8-619E-4477-AF5E-3CC45345624F}" destId="{F0B767F2-4C7E-481B-967C-8FE0CB529397}" srcOrd="0" destOrd="0" presId="urn:microsoft.com/office/officeart/2005/8/layout/lProcess2"/>
    <dgm:cxn modelId="{A7CC370B-16CA-41BB-AEA6-886E9C5A67C1}" type="presParOf" srcId="{76BCF6F8-619E-4477-AF5E-3CC45345624F}" destId="{B342BD1C-A54C-4F1C-A099-03A03E61088D}" srcOrd="1" destOrd="0" presId="urn:microsoft.com/office/officeart/2005/8/layout/lProcess2"/>
    <dgm:cxn modelId="{8859CD92-05DE-4B2B-81DE-7C1A7764C145}" type="presParOf" srcId="{76BCF6F8-619E-4477-AF5E-3CC45345624F}" destId="{6F277C00-29F7-4ECD-8C97-37788C7BA770}" srcOrd="2" destOrd="0" presId="urn:microsoft.com/office/officeart/2005/8/layout/lProcess2"/>
    <dgm:cxn modelId="{57A4D2F6-CC1D-4CE5-99E0-42B993D824D3}" type="presParOf" srcId="{76BCF6F8-619E-4477-AF5E-3CC45345624F}" destId="{3945A699-1DD4-41EF-B849-687FF56CB987}" srcOrd="3" destOrd="0" presId="urn:microsoft.com/office/officeart/2005/8/layout/lProcess2"/>
    <dgm:cxn modelId="{B16EAED8-388E-4D11-B1E1-0EE1FA43214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00FF"/>
              </a:solidFill>
            </a:rPr>
            <a:t>High dim. data</a:t>
          </a:r>
          <a:endParaRPr lang="en-US" sz="2400" b="1" kern="1200" dirty="0">
            <a:solidFill>
              <a:srgbClr val="0000FF"/>
            </a:solidFill>
          </a:endParaRP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Locality sensitive hashing</a:t>
          </a:r>
          <a:endParaRPr lang="en-US" sz="1800" kern="1200" dirty="0">
            <a:latin typeface="Calibri" pitchFamily="34" charset="0"/>
            <a:cs typeface="Calibri" pitchFamily="34" charset="0"/>
          </a:endParaRP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Clustering</a:t>
          </a:r>
          <a:endParaRPr lang="en-US" sz="1800" kern="1200" dirty="0">
            <a:latin typeface="Calibri" pitchFamily="34" charset="0"/>
            <a:cs typeface="Calibri" pitchFamily="34" charset="0"/>
          </a:endParaRP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Dimensionality reduction</a:t>
          </a:r>
          <a:endParaRPr lang="en-US" sz="1800" kern="1200" dirty="0">
            <a:latin typeface="Calibri" pitchFamily="34" charset="0"/>
            <a:cs typeface="Calibri" pitchFamily="34" charset="0"/>
          </a:endParaRP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Graph </a:t>
          </a:r>
          <a:br>
            <a:rPr lang="en-US" sz="2400" b="1" kern="1200" dirty="0" smtClean="0"/>
          </a:br>
          <a:r>
            <a:rPr lang="en-US" sz="2400" b="1" kern="1200" dirty="0" smtClean="0"/>
            <a:t>data</a:t>
          </a:r>
          <a:endParaRPr lang="en-US" sz="2400" b="1" kern="1200" dirty="0"/>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PageRank, </a:t>
          </a:r>
          <a:r>
            <a:rPr lang="en-US" sz="1800" kern="1200" dirty="0" err="1" smtClean="0">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Network Analysis</a:t>
          </a:r>
          <a:endParaRPr lang="en-US" sz="1800" kern="1200" dirty="0">
            <a:latin typeface="Calibri" pitchFamily="34" charset="0"/>
            <a:cs typeface="Calibri" pitchFamily="34" charset="0"/>
          </a:endParaRP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Spam Detection</a:t>
          </a:r>
          <a:endParaRPr lang="en-US" sz="1800" kern="1200" dirty="0">
            <a:latin typeface="Calibri" pitchFamily="34" charset="0"/>
            <a:cs typeface="Calibri" pitchFamily="34" charset="0"/>
          </a:endParaRP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Infinite </a:t>
          </a:r>
          <a:br>
            <a:rPr lang="en-US" sz="2400" b="1" kern="1200" dirty="0" smtClean="0"/>
          </a:br>
          <a:r>
            <a:rPr lang="en-US" sz="2400" b="1" kern="1200" dirty="0" smtClean="0"/>
            <a:t>data</a:t>
          </a:r>
          <a:endParaRPr lang="en-US" sz="2400" b="1" kern="1200" dirty="0"/>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Filtering data streams</a:t>
          </a:r>
          <a:endParaRPr lang="en-US" sz="1800" kern="1200" dirty="0">
            <a:latin typeface="Calibri" pitchFamily="34" charset="0"/>
            <a:cs typeface="Calibri" pitchFamily="34" charset="0"/>
          </a:endParaRP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Web advertising</a:t>
          </a:r>
          <a:endParaRPr lang="en-US" sz="1800" kern="1200" dirty="0">
            <a:latin typeface="Calibri" pitchFamily="34" charset="0"/>
            <a:cs typeface="Calibri" pitchFamily="34" charset="0"/>
          </a:endParaRP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Queries on streams</a:t>
          </a:r>
          <a:endParaRPr lang="en-US" sz="1800" kern="1200" dirty="0">
            <a:latin typeface="Calibri" pitchFamily="34" charset="0"/>
            <a:cs typeface="Calibri" pitchFamily="34" charset="0"/>
          </a:endParaRP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Machine learning</a:t>
          </a:r>
          <a:endParaRPr lang="en-US" sz="2400" b="1" kern="1200" dirty="0"/>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SVM</a:t>
          </a:r>
          <a:endParaRPr lang="en-US" sz="1800" kern="1200" dirty="0">
            <a:latin typeface="Calibri" pitchFamily="34" charset="0"/>
            <a:cs typeface="Calibri" pitchFamily="34" charset="0"/>
          </a:endParaRP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Decision Trees</a:t>
          </a:r>
          <a:endParaRPr lang="en-US" sz="1800" kern="1200" dirty="0">
            <a:latin typeface="Calibri" pitchFamily="34" charset="0"/>
            <a:cs typeface="Calibri" pitchFamily="34" charset="0"/>
          </a:endParaRP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Perceptron, </a:t>
          </a:r>
          <a:r>
            <a:rPr lang="en-US" sz="1800" kern="1200" dirty="0" err="1" smtClean="0">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Apps</a:t>
          </a:r>
          <a:endParaRPr lang="en-US" sz="2400" b="1" kern="1200" dirty="0"/>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Recommender systems</a:t>
          </a:r>
          <a:endParaRPr lang="en-US" sz="1800" kern="1200" dirty="0">
            <a:latin typeface="Calibri" pitchFamily="34" charset="0"/>
            <a:cs typeface="Calibri" pitchFamily="34" charset="0"/>
          </a:endParaRP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Association Rules</a:t>
          </a:r>
          <a:endParaRPr lang="en-US" sz="1800" kern="1200" dirty="0">
            <a:latin typeface="Calibri" pitchFamily="34" charset="0"/>
            <a:cs typeface="Calibri" pitchFamily="34" charset="0"/>
          </a:endParaRP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Duplicate document detection</a:t>
          </a:r>
          <a:endParaRPr lang="en-US" sz="1800" kern="1200" dirty="0">
            <a:latin typeface="Calibri" pitchFamily="34" charset="0"/>
            <a:cs typeface="Calibri" pitchFamily="34" charset="0"/>
          </a:endParaRP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9/16/2015</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9/16/2015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p:spPr>
        <p:txBody>
          <a:bodyPr/>
          <a:lstStyle/>
          <a:p>
            <a:r>
              <a:rPr lang="en-US" smtClean="0">
                <a:latin typeface="Arial" pitchFamily="34" charset="0"/>
              </a:rPr>
              <a:t>10 nearest neighbors, 20,000 image database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r>
              <a:rPr lang="en-US" smtClean="0">
                <a:latin typeface="Arial" pitchFamily="34" charset="0"/>
              </a:rPr>
              <a:t>10 nearest neighbors, 20,000 image database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p:spPr>
        <p:txBody>
          <a:bodyPr/>
          <a:lstStyle/>
          <a:p>
            <a:r>
              <a:rPr lang="en-US" smtClean="0">
                <a:latin typeface="Arial" pitchFamily="34" charset="0"/>
              </a:rPr>
              <a:t>10 nearest neighbors, 2.3 million image database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Size of the universe of all possible </a:t>
            </a:r>
            <a:r>
              <a:rPr lang="en-US" dirty="0" err="1" smtClean="0"/>
              <a:t>vals</a:t>
            </a:r>
            <a:r>
              <a:rPr lang="en-US" dirty="0" smtClean="0"/>
              <a:t> of </a:t>
            </a:r>
            <a:r>
              <a:rPr lang="en-US" dirty="0" smtClean="0">
                <a:sym typeface="Symbol"/>
              </a:rPr>
              <a:t>min((C</a:t>
            </a:r>
            <a:r>
              <a:rPr lang="en-US" baseline="-25000" dirty="0" smtClean="0">
                <a:sym typeface="Symbol"/>
              </a:rPr>
              <a:t>1</a:t>
            </a:r>
            <a:r>
              <a:rPr lang="en-US" dirty="0" smtClean="0">
                <a:sym typeface="Symbol"/>
              </a:rPr>
              <a:t>C</a:t>
            </a:r>
            <a:r>
              <a:rPr lang="en-US" baseline="-25000" dirty="0" smtClean="0">
                <a:sym typeface="Symbol"/>
              </a:rPr>
              <a:t>2</a:t>
            </a:r>
            <a:r>
              <a:rPr lang="en-US" dirty="0" smtClean="0">
                <a:sym typeface="Symbol"/>
              </a:rPr>
              <a:t>))</a:t>
            </a:r>
            <a:r>
              <a:rPr lang="en-US" baseline="0" dirty="0" smtClean="0">
                <a:sym typeface="Symbol"/>
              </a:rPr>
              <a:t> is </a:t>
            </a:r>
            <a:r>
              <a:rPr lang="en-US" dirty="0" smtClean="0">
                <a:sym typeface="Symbol"/>
              </a:rPr>
              <a:t>|C</a:t>
            </a:r>
            <a:r>
              <a:rPr lang="en-US" baseline="-25000" dirty="0" smtClean="0">
                <a:sym typeface="Symbol"/>
              </a:rPr>
              <a:t>1</a:t>
            </a:r>
            <a:r>
              <a:rPr lang="en-US" dirty="0" smtClean="0">
                <a:sym typeface="Symbol"/>
              </a:rPr>
              <a:t>C</a:t>
            </a:r>
            <a:r>
              <a:rPr lang="en-US" baseline="-25000" dirty="0" smtClean="0">
                <a:sym typeface="Symbol"/>
              </a:rPr>
              <a:t>2</a:t>
            </a:r>
            <a:r>
              <a:rPr lang="en-US" dirty="0" smtClean="0">
                <a:sym typeface="Symbol"/>
              </a:rPr>
              <a:t>| and in |C</a:t>
            </a:r>
            <a:r>
              <a:rPr lang="en-US" baseline="-25000" dirty="0" smtClean="0">
                <a:sym typeface="Symbol"/>
              </a:rPr>
              <a:t>1</a:t>
            </a:r>
            <a:r>
              <a:rPr lang="en-US" dirty="0" smtClean="0">
                <a:sym typeface="Symbol"/>
              </a:rPr>
              <a:t>C</a:t>
            </a:r>
            <a:r>
              <a:rPr lang="en-US" baseline="-25000" dirty="0" smtClean="0">
                <a:sym typeface="Symbol"/>
              </a:rPr>
              <a:t>2</a:t>
            </a:r>
            <a:r>
              <a:rPr lang="en-US" dirty="0" smtClean="0">
                <a:sym typeface="Symbol"/>
              </a:rPr>
              <a:t>| of cases it can be that min((C</a:t>
            </a:r>
            <a:r>
              <a:rPr lang="en-US" baseline="-25000" dirty="0" smtClean="0">
                <a:sym typeface="Symbol"/>
              </a:rPr>
              <a:t>1</a:t>
            </a:r>
            <a:r>
              <a:rPr lang="en-US" dirty="0" smtClean="0">
                <a:sym typeface="Symbol"/>
              </a:rPr>
              <a:t>))=min((C</a:t>
            </a:r>
            <a:r>
              <a:rPr lang="en-US" baseline="-25000" dirty="0" smtClean="0">
                <a:sym typeface="Symbol"/>
              </a:rPr>
              <a:t>2</a:t>
            </a:r>
            <a:r>
              <a:rPr lang="en-US" dirty="0" smtClean="0">
                <a:sym typeface="Symbol"/>
              </a:rPr>
              <a:t>))</a:t>
            </a:r>
            <a:r>
              <a:rPr lang="en-US" baseline="0" dirty="0" smtClean="0">
                <a:sym typeface="Symbol"/>
              </a:rPr>
              <a:t> which exactly the </a:t>
            </a:r>
            <a:r>
              <a:rPr lang="en-US" baseline="0" dirty="0" err="1" smtClean="0">
                <a:sym typeface="Symbol"/>
              </a:rPr>
              <a:t>jaccard</a:t>
            </a:r>
            <a:r>
              <a:rPr lang="en-US" baseline="0" dirty="0" smtClean="0">
                <a:sym typeface="Symbol"/>
              </a:rPr>
              <a:t> between C1 and C2</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Symbo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ym typeface="Symbol"/>
              </a:rPr>
              <a:t>For two columns A and B, we have h_π(A) = h_π(B) exactly when the minimum hash value of the union A ∪ B lies in the intersection A ∩ B. Thus </a:t>
            </a:r>
            <a:r>
              <a:rPr lang="en-US" dirty="0" err="1" smtClean="0">
                <a:sym typeface="Symbol"/>
              </a:rPr>
              <a:t>Pr</a:t>
            </a:r>
            <a:r>
              <a:rPr lang="en-US" dirty="0" smtClean="0">
                <a:sym typeface="Symbol"/>
              </a:rPr>
              <a:t>[h_π(A) = h_π(B)] = |A ∩ B| / |A ∪ B|.</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425112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t>
            </a:r>
            <a:r>
              <a:rPr lang="en-US" dirty="0" err="1" smtClean="0"/>
              <a:t>agress</a:t>
            </a:r>
            <a:r>
              <a:rPr lang="en-US" dirty="0" smtClean="0"/>
              <a:t> with </a:t>
            </a:r>
            <a:r>
              <a:rPr lang="en-US" dirty="0" err="1" smtClean="0"/>
              <a:t>prob</a:t>
            </a:r>
            <a:r>
              <a:rPr lang="en-US" dirty="0" smtClean="0"/>
              <a:t> s.</a:t>
            </a:r>
          </a:p>
          <a:p>
            <a:r>
              <a:rPr lang="en-US" dirty="0" smtClean="0"/>
              <a:t>So to estimate s we compute what fraction of hash</a:t>
            </a:r>
            <a:r>
              <a:rPr lang="en-US" baseline="0" dirty="0" smtClean="0"/>
              <a:t> functions agree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97988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42171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E6769FAD-3BBF-4411-83E7-A3C9AC624915}" type="datetime1">
              <a:rPr lang="en-US" smtClean="0"/>
              <a:t>9/16/2015</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AA03738-41B6-46DA-8F86-684AB1B8718F}" type="datetime1">
              <a:rPr lang="en-US" smtClean="0"/>
              <a:t>9/16/2015</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D2D05C-9447-4427-B9DC-2F7F734060D1}" type="datetime1">
              <a:rPr lang="en-US" smtClean="0"/>
              <a:t>9/16/2015</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697F04A-48CD-4688-9414-10F654B3E6A6}" type="datetime1">
              <a:rPr lang="en-US" smtClean="0"/>
              <a:t>9/16/2015</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32DA4835-BD67-43E0-844D-F71A2F797579}" type="datetime1">
              <a:rPr lang="en-US" smtClean="0"/>
              <a:t>9/16/2015</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D6C23952-DE98-4808-A15B-3CD4A4DBFD58}" type="datetime1">
              <a:rPr lang="en-US" smtClean="0"/>
              <a:t>9/16/2015</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39734294-A6A1-47EE-AD1A-CA5DCFEDE321}" type="datetime1">
              <a:rPr lang="en-US" smtClean="0"/>
              <a:t>9/16/2015</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D833003-1F65-4FFB-9BC3-BBF053F91539}" type="datetime1">
              <a:rPr lang="en-US" smtClean="0"/>
              <a:t>9/16/2015</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DD7F813-9FA7-4169-8290-71C5955D49B1}" type="datetime1">
              <a:rPr lang="en-US" smtClean="0"/>
              <a:t>9/16/2015</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51D6E65-705C-464E-9559-A863C60012A3}" type="datetime1">
              <a:rPr lang="en-US" smtClean="0"/>
              <a:t>9/16/2015</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4815B-5396-4558-A417-511470575226}" type="datetime1">
              <a:rPr lang="en-US" smtClean="0"/>
              <a:t>9/16/2015</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41C2F89-D515-4119-BE82-287B6FD96261}" type="datetime1">
              <a:rPr lang="en-US" smtClean="0"/>
              <a:t>9/16/2015</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B1F3963E-4EFF-463D-92F1-7FBB0BE9F9B3}" type="datetime1">
              <a:rPr lang="en-US" smtClean="0"/>
              <a:t>9/16/2015</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AB1133CA-8264-42B8-993D-2EBD75AE85A1}" type="datetime1">
              <a:rPr lang="en-US" smtClean="0"/>
              <a:t>9/16/2015</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8.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Finding Similar Items:</a:t>
            </a:r>
            <a:br>
              <a:rPr lang="en-US" sz="5400" dirty="0"/>
            </a:br>
            <a:r>
              <a:rPr lang="en-US" sz="5400" dirty="0"/>
              <a:t>Locality Sensitive Hashing</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smtClean="0"/>
              <a:t>Mining of Massive Datasets</a:t>
            </a:r>
          </a:p>
          <a:p>
            <a:r>
              <a:rPr lang="en-US" sz="2400" dirty="0" smtClean="0"/>
              <a:t>Jure Leskovec, </a:t>
            </a:r>
            <a:r>
              <a:rPr lang="en-US" sz="2400" dirty="0" err="1" smtClean="0"/>
              <a:t>Anand</a:t>
            </a:r>
            <a:r>
              <a:rPr lang="en-US" sz="2400" dirty="0" smtClean="0"/>
              <a:t> </a:t>
            </a:r>
            <a:r>
              <a:rPr lang="en-US" sz="2400" dirty="0" err="1" smtClean="0"/>
              <a:t>Rajaraman</a:t>
            </a:r>
            <a:r>
              <a:rPr lang="en-US" sz="2400" dirty="0" smtClean="0"/>
              <a:t>, Jeff Ullman </a:t>
            </a:r>
            <a:r>
              <a:rPr lang="en-US" sz="2000" dirty="0" smtClean="0"/>
              <a:t>Stanford University</a:t>
            </a:r>
          </a:p>
          <a:p>
            <a:r>
              <a:rPr lang="en-US" sz="3200" dirty="0" smtClean="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a:t>
            </a:r>
            <a:r>
              <a:rPr lang="en-US" sz="1200" b="1" dirty="0" smtClean="0">
                <a:latin typeface="Arial" pitchFamily="34" charset="0"/>
                <a:cs typeface="Arial" pitchFamily="34" charset="0"/>
              </a:rPr>
              <a:t>slides:</a:t>
            </a:r>
            <a:r>
              <a:rPr lang="en-US" sz="1200" dirty="0" smtClean="0">
                <a:latin typeface="Arial" pitchFamily="34" charset="0"/>
                <a:cs typeface="Arial" pitchFamily="34" charset="0"/>
              </a:rPr>
              <a:t> We </a:t>
            </a:r>
            <a:r>
              <a:rPr lang="en-US" sz="1200" dirty="0">
                <a:latin typeface="Arial" pitchFamily="34" charset="0"/>
                <a:cs typeface="Arial" pitchFamily="34" charset="0"/>
              </a:rPr>
              <a:t>would be delighted if you found this our material useful in giving your own lectures. Feel free to use these slides verbatim, or to modify them to fit your own needs</a:t>
            </a:r>
            <a:r>
              <a:rPr lang="en-US" sz="1200" dirty="0" smtClean="0">
                <a:latin typeface="Arial" pitchFamily="34" charset="0"/>
                <a:cs typeface="Arial" pitchFamily="34" charset="0"/>
              </a:rPr>
              <a:t>. If </a:t>
            </a:r>
            <a:r>
              <a:rPr lang="en-US" sz="1200" dirty="0">
                <a:latin typeface="Arial" pitchFamily="34" charset="0"/>
                <a:cs typeface="Arial" pitchFamily="34" charset="0"/>
              </a:rPr>
              <a:t>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a:t>
            </a:r>
            <a:r>
              <a:rPr lang="en-US" sz="1200" dirty="0" smtClean="0">
                <a:latin typeface="Arial" pitchFamily="34" charset="0"/>
                <a:cs typeface="Arial" pitchFamily="34" charset="0"/>
                <a:hlinkClick r:id="rId4"/>
              </a:rPr>
              <a:t>www.mmds.org</a:t>
            </a:r>
            <a:r>
              <a:rPr lang="en-US" sz="1200" dirty="0" smtClean="0">
                <a:latin typeface="Arial" pitchFamily="34" charset="0"/>
                <a:cs typeface="Arial" pitchFamily="34" charset="0"/>
              </a:rPr>
              <a:t> </a:t>
            </a:r>
          </a:p>
        </p:txBody>
      </p:sp>
    </p:spTree>
    <p:extLst>
      <p:ext uri="{BB962C8B-B14F-4D97-AF65-F5344CB8AC3E}">
        <p14:creationId xmlns:p14="http://schemas.microsoft.com/office/powerpoint/2010/main" val="338875414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Relation to </a:t>
            </a:r>
            <a:r>
              <a:rPr lang="en-US" dirty="0" smtClean="0"/>
              <a:t>Finding Frequent Pairs</a:t>
            </a:r>
            <a:endParaRPr lang="en-US" dirty="0"/>
          </a:p>
        </p:txBody>
      </p:sp>
      <p:sp>
        <p:nvSpPr>
          <p:cNvPr id="3" name="Content Placeholder 2"/>
          <p:cNvSpPr>
            <a:spLocks noGrp="1"/>
          </p:cNvSpPr>
          <p:nvPr>
            <p:ph idx="1"/>
          </p:nvPr>
        </p:nvSpPr>
        <p:spPr/>
        <p:txBody>
          <a:bodyPr/>
          <a:lstStyle/>
          <a:p>
            <a:r>
              <a:rPr lang="en-US" b="1" dirty="0">
                <a:solidFill>
                  <a:srgbClr val="D60093"/>
                </a:solidFill>
              </a:rPr>
              <a:t>Last time:</a:t>
            </a:r>
            <a:r>
              <a:rPr lang="en-US" dirty="0">
                <a:solidFill>
                  <a:srgbClr val="D60093"/>
                </a:solidFill>
              </a:rPr>
              <a:t> Finding frequent pairs</a:t>
            </a:r>
          </a:p>
          <a:p>
            <a:r>
              <a:rPr lang="en-US" b="1" dirty="0" smtClean="0">
                <a:solidFill>
                  <a:srgbClr val="0000FF"/>
                </a:solidFill>
              </a:rPr>
              <a:t>Further improvement: PCY</a:t>
            </a:r>
          </a:p>
          <a:p>
            <a:pPr lvl="1"/>
            <a:r>
              <a:rPr lang="en-US" b="1" dirty="0" smtClean="0"/>
              <a:t>Pass 1:</a:t>
            </a:r>
          </a:p>
          <a:p>
            <a:pPr lvl="2"/>
            <a:r>
              <a:rPr lang="en-US" dirty="0" smtClean="0"/>
              <a:t>Count exact frequency of each item:</a:t>
            </a:r>
          </a:p>
          <a:p>
            <a:pPr lvl="2"/>
            <a:r>
              <a:rPr lang="en-US" dirty="0" smtClean="0"/>
              <a:t>Take pairs of items {</a:t>
            </a:r>
            <a:r>
              <a:rPr lang="en-US" dirty="0" err="1"/>
              <a:t>i</a:t>
            </a:r>
            <a:r>
              <a:rPr lang="en-US" dirty="0" err="1" smtClean="0"/>
              <a:t>,j</a:t>
            </a:r>
            <a:r>
              <a:rPr lang="en-US" dirty="0" smtClean="0"/>
              <a:t>}, hash them into </a:t>
            </a:r>
            <a:r>
              <a:rPr lang="en-US" i="1" dirty="0" smtClean="0"/>
              <a:t>B</a:t>
            </a:r>
            <a:r>
              <a:rPr lang="en-US" dirty="0" smtClean="0"/>
              <a:t> buckets and count of the number of pairs that hashed to each bucket:</a:t>
            </a:r>
          </a:p>
          <a:p>
            <a:pPr lvl="2"/>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a:t>
            </a:r>
            <a:r>
              <a:rPr lang="en-US" dirty="0" smtClean="0">
                <a:latin typeface="Arial" pitchFamily="34" charset="0"/>
                <a:cs typeface="Arial" pitchFamily="34" charset="0"/>
              </a:rPr>
              <a:t>2,3}</a:t>
            </a:r>
            <a:endParaRPr lang="en-US" dirty="0">
              <a:latin typeface="Arial" pitchFamily="34" charset="0"/>
              <a:cs typeface="Arial" pitchFamily="34" charset="0"/>
            </a:endParaRPr>
          </a:p>
        </p:txBody>
      </p:sp>
      <p:sp>
        <p:nvSpPr>
          <p:cNvPr id="40" name="TextBox 39"/>
          <p:cNvSpPr txBox="1"/>
          <p:nvPr/>
        </p:nvSpPr>
        <p:spPr>
          <a:xfrm>
            <a:off x="7043172" y="4202668"/>
            <a:ext cx="158248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1980029" cy="947182"/>
            <a:chOff x="6477000" y="4539218"/>
            <a:chExt cx="1980029" cy="947182"/>
          </a:xfrm>
        </p:grpSpPr>
        <p:cxnSp>
          <p:nvCxnSpPr>
            <p:cNvPr id="34" name="Straight Arrow Connector 33"/>
            <p:cNvCxnSpPr/>
            <p:nvPr/>
          </p:nvCxnSpPr>
          <p:spPr>
            <a:xfrm flipH="1" flipV="1">
              <a:off x="6629400" y="4819650"/>
              <a:ext cx="7366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0"/>
              <a:ext cx="1600200" cy="608915"/>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0"/>
              <a:ext cx="3810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477000" y="4539218"/>
              <a:ext cx="1980029" cy="369332"/>
            </a:xfrm>
            <a:prstGeom prst="rect">
              <a:avLst/>
            </a:prstGeom>
            <a:noFill/>
          </p:spPr>
          <p:txBody>
            <a:bodyPr wrap="none" rtlCol="0">
              <a:spAutoFit/>
            </a:bodyPr>
            <a:lstStyle/>
            <a:p>
              <a:r>
                <a:rPr lang="en-US" b="1" dirty="0" smtClean="0">
                  <a:latin typeface="Arial" pitchFamily="34" charset="0"/>
                  <a:cs typeface="Arial" pitchFamily="34" charset="0"/>
                </a:rPr>
                <a:t>2                        1</a:t>
              </a:r>
              <a:endParaRPr lang="en-US" b="1" dirty="0">
                <a:latin typeface="Arial" pitchFamily="34" charset="0"/>
                <a:cs typeface="Arial" pitchFamily="34" charset="0"/>
              </a:endParaRPr>
            </a:p>
          </p:txBody>
        </p:sp>
      </p:grpSp>
    </p:spTree>
    <p:extLst>
      <p:ext uri="{BB962C8B-B14F-4D97-AF65-F5344CB8AC3E}">
        <p14:creationId xmlns:p14="http://schemas.microsoft.com/office/powerpoint/2010/main" val="399558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Relation to </a:t>
            </a:r>
            <a:r>
              <a:rPr lang="en-US" dirty="0" smtClean="0"/>
              <a:t>Finding Frequent Pairs</a:t>
            </a:r>
            <a:endParaRPr lang="en-US" dirty="0"/>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D60093"/>
                </a:solidFill>
              </a:rPr>
              <a:t>Last time:</a:t>
            </a:r>
            <a:r>
              <a:rPr lang="en-US" dirty="0">
                <a:solidFill>
                  <a:srgbClr val="D60093"/>
                </a:solidFill>
              </a:rPr>
              <a:t> Finding frequent pairs</a:t>
            </a:r>
          </a:p>
          <a:p>
            <a:r>
              <a:rPr lang="en-US" b="1" dirty="0" smtClean="0">
                <a:solidFill>
                  <a:srgbClr val="0000FF"/>
                </a:solidFill>
              </a:rPr>
              <a:t>Further improvement: PCY</a:t>
            </a:r>
          </a:p>
          <a:p>
            <a:pPr lvl="1"/>
            <a:r>
              <a:rPr lang="en-US" b="1" dirty="0" smtClean="0"/>
              <a:t>Pass 1:</a:t>
            </a:r>
          </a:p>
          <a:p>
            <a:pPr lvl="2"/>
            <a:r>
              <a:rPr lang="en-US" dirty="0" smtClean="0"/>
              <a:t>Count exact frequency of each item:</a:t>
            </a:r>
          </a:p>
          <a:p>
            <a:pPr lvl="2"/>
            <a:r>
              <a:rPr lang="en-US" dirty="0" smtClean="0"/>
              <a:t>Take pairs of items {</a:t>
            </a:r>
            <a:r>
              <a:rPr lang="en-US" dirty="0" err="1"/>
              <a:t>i</a:t>
            </a:r>
            <a:r>
              <a:rPr lang="en-US" dirty="0" err="1" smtClean="0"/>
              <a:t>,j</a:t>
            </a:r>
            <a:r>
              <a:rPr lang="en-US" dirty="0" smtClean="0"/>
              <a:t>}, hash them into </a:t>
            </a:r>
            <a:r>
              <a:rPr lang="en-US" i="1" dirty="0" smtClean="0"/>
              <a:t>B</a:t>
            </a:r>
            <a:r>
              <a:rPr lang="en-US" dirty="0" smtClean="0"/>
              <a:t> buckets and count of the number of pairs that hashed to each bucket:</a:t>
            </a:r>
          </a:p>
          <a:p>
            <a:pPr lvl="1"/>
            <a:r>
              <a:rPr lang="en-US" b="1" dirty="0" smtClean="0"/>
              <a:t>Pass 2:</a:t>
            </a:r>
          </a:p>
          <a:p>
            <a:pPr lvl="2"/>
            <a:r>
              <a:rPr lang="en-US" dirty="0"/>
              <a:t>For a pair </a:t>
            </a:r>
            <a:r>
              <a:rPr lang="en-US" dirty="0" smtClean="0"/>
              <a:t>{</a:t>
            </a:r>
            <a:r>
              <a:rPr lang="en-US" dirty="0" err="1" smtClean="0"/>
              <a:t>i,j</a:t>
            </a:r>
            <a:r>
              <a:rPr lang="en-US" dirty="0" smtClean="0"/>
              <a:t>} to </a:t>
            </a:r>
            <a:r>
              <a:rPr lang="en-US" dirty="0"/>
              <a:t>be a </a:t>
            </a:r>
            <a:r>
              <a:rPr lang="en-US" b="1" dirty="0" smtClean="0">
                <a:solidFill>
                  <a:srgbClr val="FF0066"/>
                </a:solidFill>
              </a:rPr>
              <a:t>candidate for </a:t>
            </a:r>
            <a:br>
              <a:rPr lang="en-US" b="1" dirty="0" smtClean="0">
                <a:solidFill>
                  <a:srgbClr val="FF0066"/>
                </a:solidFill>
              </a:rPr>
            </a:br>
            <a:r>
              <a:rPr lang="en-US" b="1" dirty="0" smtClean="0">
                <a:solidFill>
                  <a:srgbClr val="FF0066"/>
                </a:solidFill>
              </a:rPr>
              <a:t>a frequent </a:t>
            </a:r>
            <a:r>
              <a:rPr lang="en-US" b="1" dirty="0">
                <a:solidFill>
                  <a:srgbClr val="FF0066"/>
                </a:solidFill>
              </a:rPr>
              <a:t>pair</a:t>
            </a:r>
            <a:r>
              <a:rPr lang="en-US" dirty="0">
                <a:solidFill>
                  <a:srgbClr val="FF0066"/>
                </a:solidFill>
              </a:rPr>
              <a:t>, </a:t>
            </a:r>
            <a:r>
              <a:rPr lang="en-US" dirty="0"/>
              <a:t>its </a:t>
            </a:r>
            <a:r>
              <a:rPr lang="en-US" dirty="0" smtClean="0"/>
              <a:t>singletons {</a:t>
            </a:r>
            <a:r>
              <a:rPr lang="en-US" dirty="0" err="1" smtClean="0"/>
              <a:t>i</a:t>
            </a:r>
            <a:r>
              <a:rPr lang="en-US" dirty="0" smtClean="0"/>
              <a:t>}, {j} </a:t>
            </a:r>
            <a:br>
              <a:rPr lang="en-US" dirty="0" smtClean="0"/>
            </a:br>
            <a:r>
              <a:rPr lang="en-US" dirty="0" smtClean="0"/>
              <a:t>have to </a:t>
            </a:r>
            <a:r>
              <a:rPr lang="en-US" dirty="0"/>
              <a:t>be </a:t>
            </a:r>
            <a:r>
              <a:rPr lang="en-US" dirty="0" smtClean="0"/>
              <a:t>frequent and the pair </a:t>
            </a:r>
            <a:br>
              <a:rPr lang="en-US" dirty="0" smtClean="0"/>
            </a:br>
            <a:r>
              <a:rPr lang="en-US" dirty="0" smtClean="0"/>
              <a:t>has to hash to a frequent bucket!</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1:</a:t>
            </a:r>
            <a:r>
              <a:rPr lang="en-US" dirty="0" smtClean="0">
                <a:latin typeface="Arial" pitchFamily="34" charset="0"/>
                <a:cs typeface="Arial" pitchFamily="34" charset="0"/>
              </a:rPr>
              <a:t> {1,2,3}</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2:</a:t>
            </a:r>
            <a:r>
              <a:rPr lang="en-US" dirty="0" smtClean="0">
                <a:latin typeface="Arial" pitchFamily="34" charset="0"/>
                <a:cs typeface="Arial" pitchFamily="34" charset="0"/>
              </a:rPr>
              <a:t> {1,2,4}</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a:t>
              </a:r>
              <a:r>
                <a:rPr lang="en-US" b="1" dirty="0" smtClean="0">
                  <a:latin typeface="Arial" pitchFamily="34" charset="0"/>
                  <a:cs typeface="Arial" pitchFamily="34" charset="0"/>
                </a:rPr>
                <a:t>             1         2</a:t>
              </a:r>
              <a:endParaRPr lang="en-US" b="1" dirty="0">
                <a:latin typeface="Arial" pitchFamily="34" charset="0"/>
                <a:cs typeface="Arial" pitchFamily="34" charset="0"/>
              </a:endParaRP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3555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Relation to </a:t>
            </a:r>
            <a:r>
              <a:rPr lang="en-US" dirty="0" smtClean="0"/>
              <a:t>Finding Frequent Pairs</a:t>
            </a:r>
            <a:endParaRPr lang="en-US" dirty="0"/>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D60093"/>
                </a:solidFill>
              </a:rPr>
              <a:t>Last time:</a:t>
            </a:r>
            <a:r>
              <a:rPr lang="en-US" dirty="0">
                <a:solidFill>
                  <a:srgbClr val="D60093"/>
                </a:solidFill>
              </a:rPr>
              <a:t> Finding frequent pairs</a:t>
            </a:r>
          </a:p>
          <a:p>
            <a:r>
              <a:rPr lang="en-US" b="1" dirty="0" smtClean="0">
                <a:solidFill>
                  <a:srgbClr val="0000FF"/>
                </a:solidFill>
              </a:rPr>
              <a:t>Further improvement: PCY</a:t>
            </a:r>
          </a:p>
          <a:p>
            <a:pPr lvl="1"/>
            <a:r>
              <a:rPr lang="en-US" b="1" dirty="0" smtClean="0"/>
              <a:t>Pass 1:</a:t>
            </a:r>
          </a:p>
          <a:p>
            <a:pPr lvl="2"/>
            <a:r>
              <a:rPr lang="en-US" dirty="0" smtClean="0"/>
              <a:t>Count exact frequency of each item:</a:t>
            </a:r>
          </a:p>
          <a:p>
            <a:pPr lvl="2"/>
            <a:r>
              <a:rPr lang="en-US" dirty="0" smtClean="0"/>
              <a:t>Take pairs of items {</a:t>
            </a:r>
            <a:r>
              <a:rPr lang="en-US" dirty="0" err="1"/>
              <a:t>i</a:t>
            </a:r>
            <a:r>
              <a:rPr lang="en-US" dirty="0" err="1" smtClean="0"/>
              <a:t>,j</a:t>
            </a:r>
            <a:r>
              <a:rPr lang="en-US" dirty="0" smtClean="0"/>
              <a:t>}, hash them into </a:t>
            </a:r>
            <a:r>
              <a:rPr lang="en-US" i="1" dirty="0" smtClean="0"/>
              <a:t>B</a:t>
            </a:r>
            <a:r>
              <a:rPr lang="en-US" dirty="0" smtClean="0"/>
              <a:t> buckets and count of the number of pairs that hashed to each bucket:</a:t>
            </a:r>
          </a:p>
          <a:p>
            <a:pPr lvl="1"/>
            <a:r>
              <a:rPr lang="en-US" b="1" dirty="0" smtClean="0"/>
              <a:t>Pass 2:</a:t>
            </a:r>
          </a:p>
          <a:p>
            <a:pPr lvl="2"/>
            <a:r>
              <a:rPr lang="en-US" dirty="0"/>
              <a:t>For a pair </a:t>
            </a:r>
            <a:r>
              <a:rPr lang="en-US" dirty="0" smtClean="0"/>
              <a:t>{</a:t>
            </a:r>
            <a:r>
              <a:rPr lang="en-US" dirty="0" err="1" smtClean="0"/>
              <a:t>i,j</a:t>
            </a:r>
            <a:r>
              <a:rPr lang="en-US" dirty="0" smtClean="0"/>
              <a:t>} to </a:t>
            </a:r>
            <a:r>
              <a:rPr lang="en-US" dirty="0"/>
              <a:t>be a </a:t>
            </a:r>
            <a:r>
              <a:rPr lang="en-US" b="1" dirty="0" smtClean="0">
                <a:solidFill>
                  <a:srgbClr val="FF0066"/>
                </a:solidFill>
              </a:rPr>
              <a:t>candidate for </a:t>
            </a:r>
            <a:br>
              <a:rPr lang="en-US" b="1" dirty="0" smtClean="0">
                <a:solidFill>
                  <a:srgbClr val="FF0066"/>
                </a:solidFill>
              </a:rPr>
            </a:br>
            <a:r>
              <a:rPr lang="en-US" b="1" dirty="0" smtClean="0">
                <a:solidFill>
                  <a:srgbClr val="FF0066"/>
                </a:solidFill>
              </a:rPr>
              <a:t>a frequent </a:t>
            </a:r>
            <a:r>
              <a:rPr lang="en-US" b="1" dirty="0">
                <a:solidFill>
                  <a:srgbClr val="FF0066"/>
                </a:solidFill>
              </a:rPr>
              <a:t>pair</a:t>
            </a:r>
            <a:r>
              <a:rPr lang="en-US" dirty="0">
                <a:solidFill>
                  <a:srgbClr val="FF0066"/>
                </a:solidFill>
              </a:rPr>
              <a:t>, </a:t>
            </a:r>
            <a:r>
              <a:rPr lang="en-US" dirty="0"/>
              <a:t>its singletons have </a:t>
            </a:r>
            <a:r>
              <a:rPr lang="en-US" dirty="0" smtClean="0"/>
              <a:t/>
            </a:r>
            <a:br>
              <a:rPr lang="en-US" dirty="0" smtClean="0"/>
            </a:br>
            <a:r>
              <a:rPr lang="en-US" dirty="0" smtClean="0"/>
              <a:t>to </a:t>
            </a:r>
            <a:r>
              <a:rPr lang="en-US" dirty="0"/>
              <a:t>be </a:t>
            </a:r>
            <a:r>
              <a:rPr lang="en-US" dirty="0" smtClean="0"/>
              <a:t>frequent and its  has to hash</a:t>
            </a:r>
            <a:br>
              <a:rPr lang="en-US" dirty="0" smtClean="0"/>
            </a:br>
            <a:r>
              <a:rPr lang="en-US" dirty="0" smtClean="0"/>
              <a:t>to a frequent bucket!</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1:</a:t>
            </a:r>
            <a:r>
              <a:rPr lang="en-US" dirty="0" smtClean="0">
                <a:latin typeface="Arial" pitchFamily="34" charset="0"/>
                <a:cs typeface="Arial" pitchFamily="34" charset="0"/>
              </a:rPr>
              <a:t> {1,2,3}</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2:</a:t>
            </a:r>
            <a:r>
              <a:rPr lang="en-US" dirty="0" smtClean="0">
                <a:latin typeface="Arial" pitchFamily="34" charset="0"/>
                <a:cs typeface="Arial" pitchFamily="34" charset="0"/>
              </a:rPr>
              <a:t> {1,2,4}</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a:t>
              </a:r>
              <a:r>
                <a:rPr lang="en-US" b="1" dirty="0" smtClean="0">
                  <a:latin typeface="Arial" pitchFamily="34" charset="0"/>
                  <a:cs typeface="Arial" pitchFamily="34" charset="0"/>
                </a:rPr>
                <a:t>             1         2</a:t>
              </a:r>
              <a:endParaRPr lang="en-US" b="1" dirty="0">
                <a:latin typeface="Arial" pitchFamily="34" charset="0"/>
                <a:cs typeface="Arial" pitchFamily="34" charset="0"/>
              </a:endParaRP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
        <p:nvSpPr>
          <p:cNvPr id="39" name="Rounded Rectangle 38"/>
          <p:cNvSpPr/>
          <p:nvPr/>
        </p:nvSpPr>
        <p:spPr>
          <a:xfrm>
            <a:off x="1295400" y="1600200"/>
            <a:ext cx="7239000" cy="4724400"/>
          </a:xfrm>
          <a:prstGeom prst="roundRect">
            <a:avLst>
              <a:gd name="adj" fmla="val 10110"/>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smtClean="0">
                <a:solidFill>
                  <a:srgbClr val="FFFF00"/>
                </a:solidFill>
              </a:rPr>
              <a:t>Previous lecture: A-Priori</a:t>
            </a:r>
          </a:p>
          <a:p>
            <a:r>
              <a:rPr lang="en-US" sz="2400" b="1" dirty="0" smtClean="0"/>
              <a:t>Main idea: Candidates</a:t>
            </a:r>
          </a:p>
          <a:p>
            <a:r>
              <a:rPr lang="en-US" sz="2000" dirty="0" smtClean="0"/>
              <a:t>Instead of keeping a count of each pair, only keep a count  </a:t>
            </a:r>
            <a:br>
              <a:rPr lang="en-US" sz="2000" dirty="0" smtClean="0"/>
            </a:br>
            <a:r>
              <a:rPr lang="en-US" sz="2000" dirty="0" smtClean="0"/>
              <a:t>of candidate pairs!</a:t>
            </a:r>
          </a:p>
          <a:p>
            <a:r>
              <a:rPr lang="en-US" sz="2800" b="1" dirty="0" smtClean="0">
                <a:solidFill>
                  <a:srgbClr val="FFFF00"/>
                </a:solidFill>
              </a:rPr>
              <a:t>Today’s lecture: Find pairs of similar docs</a:t>
            </a:r>
          </a:p>
          <a:p>
            <a:r>
              <a:rPr lang="en-US" sz="2400" b="1" dirty="0" smtClean="0"/>
              <a:t>Main idea:</a:t>
            </a:r>
            <a:r>
              <a:rPr lang="en-US" sz="2400" dirty="0" smtClean="0"/>
              <a:t> </a:t>
            </a:r>
            <a:r>
              <a:rPr lang="en-US" sz="2400" b="1" dirty="0" smtClean="0"/>
              <a:t>Candidates</a:t>
            </a:r>
          </a:p>
          <a:p>
            <a:r>
              <a:rPr lang="en-US" sz="2000" b="1" dirty="0" smtClean="0"/>
              <a:t>-- Pass 1:</a:t>
            </a:r>
            <a:r>
              <a:rPr lang="en-US" sz="2000" dirty="0" smtClean="0"/>
              <a:t> Take documents and hash them to buckets such that </a:t>
            </a:r>
            <a:r>
              <a:rPr lang="en-US" sz="2000" u="sng" dirty="0" smtClean="0"/>
              <a:t>documents that are similar hash to the same bucket</a:t>
            </a:r>
          </a:p>
          <a:p>
            <a:r>
              <a:rPr lang="en-US" sz="2000" b="1" dirty="0" smtClean="0"/>
              <a:t>-- Pass 2: </a:t>
            </a:r>
            <a:r>
              <a:rPr lang="en-US" sz="2000" dirty="0" smtClean="0"/>
              <a:t>Only compare documents that are </a:t>
            </a:r>
            <a:r>
              <a:rPr lang="en-US" sz="2000" b="1" dirty="0" smtClean="0"/>
              <a:t>candidates </a:t>
            </a:r>
            <a:br>
              <a:rPr lang="en-US" sz="2000" b="1" dirty="0" smtClean="0"/>
            </a:br>
            <a:r>
              <a:rPr lang="en-US" sz="2000" dirty="0" smtClean="0"/>
              <a:t>(i.e., they hashed to a same bucket)</a:t>
            </a:r>
          </a:p>
          <a:p>
            <a:r>
              <a:rPr lang="en-US" sz="2000" b="1" dirty="0" smtClean="0"/>
              <a:t>Benefits: Instead of O(N</a:t>
            </a:r>
            <a:r>
              <a:rPr lang="en-US" sz="2000" b="1" baseline="30000" dirty="0" smtClean="0"/>
              <a:t>2</a:t>
            </a:r>
            <a:r>
              <a:rPr lang="en-US" sz="2000" b="1" dirty="0" smtClean="0"/>
              <a:t>) comparisons, we need O(N) comparisons to find similar documents</a:t>
            </a:r>
            <a:endParaRPr lang="en-US" sz="2000" b="1" dirty="0"/>
          </a:p>
        </p:txBody>
      </p:sp>
    </p:spTree>
    <p:extLst>
      <p:ext uri="{BB962C8B-B14F-4D97-AF65-F5344CB8AC3E}">
        <p14:creationId xmlns:p14="http://schemas.microsoft.com/office/powerpoint/2010/main" val="3497971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dirty="0" smtClean="0"/>
              <a:t>Finding </a:t>
            </a:r>
            <a:r>
              <a:rPr lang="en-US" dirty="0"/>
              <a:t>Similar Items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9771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dirty="0" smtClean="0"/>
              <a:t>Distance Measures</a:t>
            </a:r>
          </a:p>
        </p:txBody>
      </p:sp>
      <p:sp>
        <p:nvSpPr>
          <p:cNvPr id="243715" name="Rectangle 3"/>
          <p:cNvSpPr>
            <a:spLocks noGrp="1" noChangeArrowheads="1"/>
          </p:cNvSpPr>
          <p:nvPr>
            <p:ph type="body" idx="1"/>
          </p:nvPr>
        </p:nvSpPr>
        <p:spPr>
          <a:xfrm>
            <a:off x="457200" y="1295400"/>
            <a:ext cx="8229600" cy="4419600"/>
          </a:xfrm>
        </p:spPr>
        <p:txBody>
          <a:bodyPr>
            <a:normAutofit fontScale="92500" lnSpcReduction="10000"/>
          </a:bodyPr>
          <a:lstStyle/>
          <a:p>
            <a:pPr marL="438912" lvl="1" indent="-320040">
              <a:spcBef>
                <a:spcPts val="0"/>
              </a:spcBef>
              <a:buClr>
                <a:schemeClr val="accent1"/>
              </a:buClr>
              <a:buSzPct val="80000"/>
              <a:buFont typeface="Wingdings 2"/>
              <a:buChar char=""/>
            </a:pPr>
            <a:r>
              <a:rPr lang="en-US" sz="3200" b="1" dirty="0" smtClean="0">
                <a:solidFill>
                  <a:srgbClr val="D60093"/>
                </a:solidFill>
              </a:rPr>
              <a:t>Goal:</a:t>
            </a:r>
            <a:r>
              <a:rPr lang="en-US" sz="3200" b="1" dirty="0" smtClean="0">
                <a:solidFill>
                  <a:srgbClr val="0000FF"/>
                </a:solidFill>
              </a:rPr>
              <a:t> Find </a:t>
            </a:r>
            <a:r>
              <a:rPr lang="en-US" sz="3200" b="1" dirty="0">
                <a:solidFill>
                  <a:srgbClr val="0000FF"/>
                </a:solidFill>
              </a:rPr>
              <a:t>near-neighbors in </a:t>
            </a:r>
            <a:r>
              <a:rPr lang="en-US" sz="3200" b="1" dirty="0" smtClean="0">
                <a:solidFill>
                  <a:srgbClr val="0000FF"/>
                </a:solidFill>
              </a:rPr>
              <a:t>high-dim. </a:t>
            </a:r>
            <a:r>
              <a:rPr lang="en-US" sz="3200" b="1" dirty="0">
                <a:solidFill>
                  <a:srgbClr val="0000FF"/>
                </a:solidFill>
              </a:rPr>
              <a:t>space</a:t>
            </a:r>
          </a:p>
          <a:p>
            <a:pPr lvl="1"/>
            <a:r>
              <a:rPr lang="en-US" dirty="0" smtClean="0"/>
              <a:t>We formally define “near neighbors” as </a:t>
            </a:r>
            <a:br>
              <a:rPr lang="en-US" dirty="0" smtClean="0"/>
            </a:br>
            <a:r>
              <a:rPr lang="en-US" dirty="0" smtClean="0"/>
              <a:t>points that are a “small distance” apart</a:t>
            </a:r>
          </a:p>
          <a:p>
            <a:r>
              <a:rPr lang="en-US" dirty="0" smtClean="0"/>
              <a:t>For each application, we first need to define what “</a:t>
            </a:r>
            <a:r>
              <a:rPr lang="en-US" b="1" dirty="0" smtClean="0"/>
              <a:t>distance</a:t>
            </a:r>
            <a:r>
              <a:rPr lang="en-US" dirty="0" smtClean="0"/>
              <a:t>” means</a:t>
            </a:r>
          </a:p>
          <a:p>
            <a:r>
              <a:rPr lang="en-US" b="1" dirty="0" smtClean="0">
                <a:solidFill>
                  <a:srgbClr val="D60093"/>
                </a:solidFill>
              </a:rPr>
              <a:t>Today: </a:t>
            </a:r>
            <a:r>
              <a:rPr lang="en-US" b="1" dirty="0" err="1" smtClean="0">
                <a:solidFill>
                  <a:srgbClr val="0000FF"/>
                </a:solidFill>
              </a:rPr>
              <a:t>Jaccard</a:t>
            </a:r>
            <a:r>
              <a:rPr lang="en-US" b="1" dirty="0" smtClean="0">
                <a:solidFill>
                  <a:srgbClr val="0000FF"/>
                </a:solidFill>
              </a:rPr>
              <a:t> distance/similarity</a:t>
            </a:r>
          </a:p>
          <a:p>
            <a:pPr lvl="1"/>
            <a:r>
              <a:rPr lang="en-US" dirty="0" smtClean="0"/>
              <a:t>The </a:t>
            </a:r>
            <a:r>
              <a:rPr lang="en-US" b="1" dirty="0" err="1">
                <a:solidFill>
                  <a:srgbClr val="FF0066"/>
                </a:solidFill>
              </a:rPr>
              <a:t>Jaccard</a:t>
            </a:r>
            <a:r>
              <a:rPr lang="en-US" b="1" dirty="0">
                <a:solidFill>
                  <a:srgbClr val="FF0066"/>
                </a:solidFill>
              </a:rPr>
              <a:t> s</a:t>
            </a:r>
            <a:r>
              <a:rPr lang="en-US" b="1" dirty="0" smtClean="0">
                <a:solidFill>
                  <a:srgbClr val="FF0066"/>
                </a:solidFill>
              </a:rPr>
              <a:t>imilarity</a:t>
            </a:r>
            <a:r>
              <a:rPr lang="en-US" i="1" dirty="0" smtClean="0">
                <a:solidFill>
                  <a:srgbClr val="FF0066"/>
                </a:solidFill>
              </a:rPr>
              <a:t> </a:t>
            </a:r>
            <a:r>
              <a:rPr lang="en-US" dirty="0" smtClean="0"/>
              <a:t>of </a:t>
            </a:r>
            <a:r>
              <a:rPr lang="en-US" dirty="0"/>
              <a:t>two </a:t>
            </a:r>
            <a:r>
              <a:rPr lang="en-US" b="1" dirty="0">
                <a:solidFill>
                  <a:srgbClr val="FF0066"/>
                </a:solidFill>
              </a:rPr>
              <a:t>sets</a:t>
            </a:r>
            <a:r>
              <a:rPr lang="en-US" dirty="0">
                <a:solidFill>
                  <a:srgbClr val="FF0066"/>
                </a:solidFill>
              </a:rPr>
              <a:t> </a:t>
            </a:r>
            <a:r>
              <a:rPr lang="en-US" dirty="0"/>
              <a:t>is the size of their intersection </a:t>
            </a:r>
            <a:r>
              <a:rPr lang="en-US" dirty="0" smtClean="0"/>
              <a:t>divided by </a:t>
            </a:r>
            <a:r>
              <a:rPr lang="en-US" dirty="0"/>
              <a:t>the size of their </a:t>
            </a:r>
            <a:r>
              <a:rPr lang="en-US" dirty="0" smtClean="0"/>
              <a:t>union:</a:t>
            </a:r>
            <a:br>
              <a:rPr lang="en-US" dirty="0" smtClean="0"/>
            </a:br>
            <a:r>
              <a:rPr lang="en-US" b="1" i="1" dirty="0" err="1" smtClean="0"/>
              <a:t>sim</a:t>
            </a:r>
            <a:r>
              <a:rPr lang="en-US" b="1" dirty="0" smtClean="0"/>
              <a:t>(C</a:t>
            </a:r>
            <a:r>
              <a:rPr lang="en-US" b="1" baseline="-25000" dirty="0" smtClean="0"/>
              <a:t>1</a:t>
            </a:r>
            <a:r>
              <a:rPr lang="en-US" b="1" dirty="0"/>
              <a:t>, C</a:t>
            </a:r>
            <a:r>
              <a:rPr lang="en-US" b="1" baseline="-25000" dirty="0"/>
              <a:t>2</a:t>
            </a:r>
            <a:r>
              <a:rPr lang="en-US" b="1" dirty="0"/>
              <a:t>)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smtClean="0">
                <a:sym typeface="Symbol" pitchFamily="18" charset="2"/>
              </a:rPr>
              <a:t>|</a:t>
            </a:r>
          </a:p>
          <a:p>
            <a:pPr lvl="1"/>
            <a:r>
              <a:rPr lang="en-US" b="1" dirty="0" err="1" smtClean="0">
                <a:solidFill>
                  <a:srgbClr val="FF0066"/>
                </a:solidFill>
              </a:rPr>
              <a:t>Jaccard</a:t>
            </a:r>
            <a:r>
              <a:rPr lang="en-US" b="1" dirty="0" smtClean="0">
                <a:solidFill>
                  <a:srgbClr val="FF0066"/>
                </a:solidFill>
              </a:rPr>
              <a:t> distance:</a:t>
            </a:r>
            <a:r>
              <a:rPr lang="en-US" b="1" i="1" dirty="0" smtClean="0"/>
              <a:t> d</a:t>
            </a:r>
            <a:r>
              <a:rPr lang="en-US" b="1" dirty="0" smtClean="0"/>
              <a:t>(C</a:t>
            </a:r>
            <a:r>
              <a:rPr lang="en-US" b="1" baseline="-25000" dirty="0" smtClean="0"/>
              <a:t>1</a:t>
            </a:r>
            <a:r>
              <a:rPr lang="en-US" b="1" dirty="0"/>
              <a:t>, C</a:t>
            </a:r>
            <a:r>
              <a:rPr lang="en-US" b="1" baseline="-25000" dirty="0"/>
              <a:t>2</a:t>
            </a:r>
            <a:r>
              <a:rPr lang="en-US" b="1" dirty="0"/>
              <a:t>) = 1 -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a:sym typeface="Symbol" pitchFamily="18" charset="2"/>
              </a:rPr>
              <a:t>|</a:t>
            </a:r>
            <a:endParaRPr lang="en-US" b="1" dirty="0"/>
          </a:p>
          <a:p>
            <a:pPr lvl="1"/>
            <a:endParaRPr lang="en-US" dirty="0"/>
          </a:p>
          <a:p>
            <a:pPr lvl="1"/>
            <a:endParaRPr lang="en-US" dirty="0" smtClean="0"/>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Text Box 13"/>
          <p:cNvSpPr txBox="1">
            <a:spLocks noChangeArrowheads="1"/>
          </p:cNvSpPr>
          <p:nvPr/>
        </p:nvSpPr>
        <p:spPr bwMode="auto">
          <a:xfrm>
            <a:off x="5958798" y="5505271"/>
            <a:ext cx="2499402" cy="1200329"/>
          </a:xfrm>
          <a:prstGeom prst="rect">
            <a:avLst/>
          </a:prstGeom>
          <a:noFill/>
          <a:ln w="9525">
            <a:noFill/>
            <a:miter lim="800000"/>
            <a:headEnd/>
            <a:tailEnd/>
          </a:ln>
          <a:effectLst/>
        </p:spPr>
        <p:txBody>
          <a:bodyPr wrap="none">
            <a:spAutoFit/>
          </a:bodyPr>
          <a:lstStyle/>
          <a:p>
            <a:pPr eaLnBrk="0" hangingPunct="0"/>
            <a:r>
              <a:rPr lang="en-US" dirty="0">
                <a:solidFill>
                  <a:srgbClr val="008000"/>
                </a:solidFill>
                <a:latin typeface="Arial" pitchFamily="34" charset="0"/>
                <a:cs typeface="Arial" pitchFamily="34" charset="0"/>
              </a:rPr>
              <a:t>3 in </a:t>
            </a:r>
            <a:r>
              <a:rPr lang="en-US" dirty="0" smtClean="0">
                <a:solidFill>
                  <a:srgbClr val="008000"/>
                </a:solidFill>
                <a:latin typeface="Arial" pitchFamily="34" charset="0"/>
                <a:cs typeface="Arial" pitchFamily="34" charset="0"/>
              </a:rPr>
              <a:t>intersection</a:t>
            </a:r>
            <a:endParaRPr lang="en-US" dirty="0">
              <a:solidFill>
                <a:srgbClr val="008000"/>
              </a:solidFill>
              <a:latin typeface="Arial" pitchFamily="34" charset="0"/>
              <a:cs typeface="Arial" pitchFamily="34" charset="0"/>
            </a:endParaRPr>
          </a:p>
          <a:p>
            <a:pPr eaLnBrk="0" hangingPunct="0"/>
            <a:r>
              <a:rPr lang="en-US" dirty="0">
                <a:solidFill>
                  <a:srgbClr val="008000"/>
                </a:solidFill>
                <a:latin typeface="Arial" pitchFamily="34" charset="0"/>
                <a:cs typeface="Arial" pitchFamily="34" charset="0"/>
              </a:rPr>
              <a:t>8 in </a:t>
            </a:r>
            <a:r>
              <a:rPr lang="en-US" dirty="0" smtClean="0">
                <a:solidFill>
                  <a:srgbClr val="008000"/>
                </a:solidFill>
                <a:latin typeface="Arial" pitchFamily="34" charset="0"/>
                <a:cs typeface="Arial" pitchFamily="34" charset="0"/>
              </a:rPr>
              <a:t>union</a:t>
            </a:r>
            <a:endParaRPr lang="en-US" dirty="0">
              <a:solidFill>
                <a:srgbClr val="008000"/>
              </a:solidFill>
              <a:latin typeface="Arial" pitchFamily="34" charset="0"/>
              <a:cs typeface="Arial" pitchFamily="34" charset="0"/>
            </a:endParaRPr>
          </a:p>
          <a:p>
            <a:pPr eaLnBrk="0" hangingPunct="0"/>
            <a:r>
              <a:rPr lang="en-US" dirty="0" err="1">
                <a:solidFill>
                  <a:srgbClr val="008000"/>
                </a:solidFill>
                <a:latin typeface="Arial" pitchFamily="34" charset="0"/>
                <a:cs typeface="Arial" pitchFamily="34" charset="0"/>
              </a:rPr>
              <a:t>Jaccard</a:t>
            </a:r>
            <a:r>
              <a:rPr lang="en-US" dirty="0">
                <a:solidFill>
                  <a:srgbClr val="008000"/>
                </a:solidFill>
                <a:latin typeface="Arial" pitchFamily="34" charset="0"/>
                <a:cs typeface="Arial" pitchFamily="34" charset="0"/>
              </a:rPr>
              <a:t> similarity= 3/8</a:t>
            </a:r>
          </a:p>
          <a:p>
            <a:pPr eaLnBrk="0" hangingPunct="0"/>
            <a:r>
              <a:rPr lang="en-US" dirty="0" err="1">
                <a:solidFill>
                  <a:srgbClr val="008000"/>
                </a:solidFill>
                <a:latin typeface="Arial" pitchFamily="34" charset="0"/>
                <a:cs typeface="Arial" pitchFamily="34" charset="0"/>
              </a:rPr>
              <a:t>Jaccard</a:t>
            </a:r>
            <a:r>
              <a:rPr lang="en-US" dirty="0">
                <a:solidFill>
                  <a:srgbClr val="008000"/>
                </a:solidFill>
                <a:latin typeface="Arial" pitchFamily="34" charset="0"/>
                <a:cs typeface="Arial" pitchFamily="34" charset="0"/>
              </a:rPr>
              <a:t> distance = 5/8</a:t>
            </a:r>
          </a:p>
        </p:txBody>
      </p:sp>
      <p:grpSp>
        <p:nvGrpSpPr>
          <p:cNvPr id="8" name="Group 7"/>
          <p:cNvGrpSpPr/>
          <p:nvPr/>
        </p:nvGrpSpPr>
        <p:grpSpPr>
          <a:xfrm>
            <a:off x="3505200" y="5638800"/>
            <a:ext cx="2286000" cy="990600"/>
            <a:chOff x="3124200" y="1371600"/>
            <a:chExt cx="2667000" cy="1600200"/>
          </a:xfrm>
        </p:grpSpPr>
        <p:sp>
          <p:nvSpPr>
            <p:cNvPr id="9" name="Oval 3"/>
            <p:cNvSpPr>
              <a:spLocks noChangeArrowheads="1"/>
            </p:cNvSpPr>
            <p:nvPr/>
          </p:nvSpPr>
          <p:spPr bwMode="auto">
            <a:xfrm>
              <a:off x="38100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10" name="Oval 4"/>
            <p:cNvSpPr>
              <a:spLocks noChangeArrowheads="1"/>
            </p:cNvSpPr>
            <p:nvPr/>
          </p:nvSpPr>
          <p:spPr bwMode="auto">
            <a:xfrm>
              <a:off x="31242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11" name="Oval 5"/>
            <p:cNvSpPr>
              <a:spLocks noChangeArrowheads="1"/>
            </p:cNvSpPr>
            <p:nvPr/>
          </p:nvSpPr>
          <p:spPr bwMode="auto">
            <a:xfrm>
              <a:off x="3505200" y="183935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6"/>
            <p:cNvSpPr>
              <a:spLocks noChangeArrowheads="1"/>
            </p:cNvSpPr>
            <p:nvPr/>
          </p:nvSpPr>
          <p:spPr bwMode="auto">
            <a:xfrm>
              <a:off x="3479800" y="23563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7"/>
            <p:cNvSpPr>
              <a:spLocks noChangeArrowheads="1"/>
            </p:cNvSpPr>
            <p:nvPr/>
          </p:nvSpPr>
          <p:spPr bwMode="auto">
            <a:xfrm>
              <a:off x="4173220" y="1987062"/>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8"/>
            <p:cNvSpPr>
              <a:spLocks noChangeArrowheads="1"/>
            </p:cNvSpPr>
            <p:nvPr/>
          </p:nvSpPr>
          <p:spPr bwMode="auto">
            <a:xfrm>
              <a:off x="4635500" y="22801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9"/>
            <p:cNvSpPr>
              <a:spLocks noChangeArrowheads="1"/>
            </p:cNvSpPr>
            <p:nvPr/>
          </p:nvSpPr>
          <p:spPr bwMode="auto">
            <a:xfrm>
              <a:off x="4546600" y="1670537"/>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1"/>
            <p:cNvSpPr>
              <a:spLocks noChangeArrowheads="1"/>
            </p:cNvSpPr>
            <p:nvPr/>
          </p:nvSpPr>
          <p:spPr bwMode="auto">
            <a:xfrm>
              <a:off x="5257800" y="247943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7" name="Oval 12"/>
            <p:cNvSpPr>
              <a:spLocks noChangeArrowheads="1"/>
            </p:cNvSpPr>
            <p:nvPr/>
          </p:nvSpPr>
          <p:spPr bwMode="auto">
            <a:xfrm>
              <a:off x="5257800" y="1676399"/>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grpSp>
      <p:sp>
        <p:nvSpPr>
          <p:cNvPr id="18" name="Oval 6"/>
          <p:cNvSpPr>
            <a:spLocks noChangeArrowheads="1"/>
          </p:cNvSpPr>
          <p:nvPr/>
        </p:nvSpPr>
        <p:spPr bwMode="auto">
          <a:xfrm>
            <a:off x="3995451" y="6411847"/>
            <a:ext cx="91440" cy="91440"/>
          </a:xfrm>
          <a:prstGeom prst="ellipse">
            <a:avLst/>
          </a:prstGeom>
          <a:solidFill>
            <a:srgbClr val="800080"/>
          </a:solidFill>
          <a:ln w="9525">
            <a:solidFill>
              <a:schemeClr val="tx1"/>
            </a:solidFill>
            <a:round/>
            <a:headEnd/>
            <a:tailEnd/>
          </a:ln>
          <a:effectLst/>
        </p:spPr>
        <p:txBody>
          <a:bodyPr wrap="none" anchor="ctr"/>
          <a:lstStyle/>
          <a:p>
            <a:endParaRPr lang="en-US"/>
          </a:p>
        </p:txBody>
      </p:sp>
    </p:spTree>
    <p:extLst>
      <p:ext uri="{BB962C8B-B14F-4D97-AF65-F5344CB8AC3E}">
        <p14:creationId xmlns:p14="http://schemas.microsoft.com/office/powerpoint/2010/main" val="3033613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p:txBody>
          <a:bodyPr/>
          <a:lstStyle/>
          <a:p>
            <a:r>
              <a:rPr lang="en-US" dirty="0" smtClean="0"/>
              <a:t>Task: Finding </a:t>
            </a:r>
            <a:r>
              <a:rPr lang="en-US" dirty="0"/>
              <a:t>Similar Documents</a:t>
            </a:r>
            <a:endParaRPr lang="en-US" dirty="0" smtClean="0"/>
          </a:p>
        </p:txBody>
      </p:sp>
      <mc:AlternateContent xmlns:mc="http://schemas.openxmlformats.org/markup-compatibility/2006" xmlns:a14="http://schemas.microsoft.com/office/drawing/2010/main">
        <mc:Choice Requires="a14">
          <p:sp>
            <p:nvSpPr>
              <p:cNvPr id="265219" name="Content Placeholder 2"/>
              <p:cNvSpPr>
                <a:spLocks noGrp="1"/>
              </p:cNvSpPr>
              <p:nvPr>
                <p:ph idx="1"/>
              </p:nvPr>
            </p:nvSpPr>
            <p:spPr>
              <a:xfrm>
                <a:off x="457200" y="1295400"/>
                <a:ext cx="8534400" cy="5562600"/>
              </a:xfrm>
            </p:spPr>
            <p:txBody>
              <a:bodyPr>
                <a:normAutofit fontScale="92500" lnSpcReduction="10000"/>
              </a:bodyPr>
              <a:lstStyle/>
              <a:p>
                <a:r>
                  <a:rPr lang="en-US" b="1" dirty="0" smtClean="0">
                    <a:solidFill>
                      <a:srgbClr val="FF0066"/>
                    </a:solidFill>
                  </a:rPr>
                  <a:t>Goal:</a:t>
                </a:r>
                <a:r>
                  <a:rPr lang="en-US" b="1" dirty="0" smtClean="0">
                    <a:solidFill>
                      <a:srgbClr val="CC0000"/>
                    </a:solidFill>
                  </a:rPr>
                  <a:t> </a:t>
                </a:r>
                <a:r>
                  <a:rPr lang="en-US" b="1" dirty="0" smtClean="0"/>
                  <a:t>Given a large number (</a:t>
                </a:r>
                <a14:m>
                  <m:oMath xmlns:m="http://schemas.openxmlformats.org/officeDocument/2006/math">
                    <m:r>
                      <a:rPr lang="en-US" b="1" i="1" dirty="0" smtClean="0">
                        <a:latin typeface="Cambria Math"/>
                      </a:rPr>
                      <m:t>𝑵</m:t>
                    </m:r>
                  </m:oMath>
                </a14:m>
                <a:r>
                  <a:rPr lang="en-US" b="1" dirty="0" smtClean="0"/>
                  <a:t> in the millions or billions) of documents, find “near duplicate” pairs</a:t>
                </a:r>
              </a:p>
              <a:p>
                <a:r>
                  <a:rPr lang="en-US" b="1" dirty="0" smtClean="0">
                    <a:solidFill>
                      <a:srgbClr val="FF0066"/>
                    </a:solidFill>
                  </a:rPr>
                  <a:t>Applications:</a:t>
                </a:r>
              </a:p>
              <a:p>
                <a:pPr lvl="1"/>
                <a:r>
                  <a:rPr lang="en-US" dirty="0" smtClean="0"/>
                  <a:t>Mirror websites, or approximate mirrors</a:t>
                </a:r>
              </a:p>
              <a:p>
                <a:pPr lvl="2"/>
                <a:r>
                  <a:rPr lang="en-US" dirty="0" smtClean="0"/>
                  <a:t>Don’t want to show both in search results</a:t>
                </a:r>
              </a:p>
              <a:p>
                <a:pPr lvl="1"/>
                <a:r>
                  <a:rPr lang="en-US" dirty="0" smtClean="0"/>
                  <a:t>Similar news articles at many news sites</a:t>
                </a:r>
              </a:p>
              <a:p>
                <a:pPr lvl="2"/>
                <a:r>
                  <a:rPr lang="en-US" dirty="0" smtClean="0"/>
                  <a:t>Cluster articles by “same story”</a:t>
                </a:r>
              </a:p>
              <a:p>
                <a:r>
                  <a:rPr lang="en-US" b="1" dirty="0">
                    <a:solidFill>
                      <a:srgbClr val="FF0066"/>
                    </a:solidFill>
                  </a:rPr>
                  <a:t>Problems:</a:t>
                </a:r>
              </a:p>
              <a:p>
                <a:pPr lvl="1"/>
                <a:r>
                  <a:rPr lang="en-US" dirty="0"/>
                  <a:t>Many small pieces of one </a:t>
                </a:r>
                <a:r>
                  <a:rPr lang="en-US" dirty="0" smtClean="0"/>
                  <a:t>document </a:t>
                </a:r>
                <a:r>
                  <a:rPr lang="en-US" dirty="0"/>
                  <a:t>can appear </a:t>
                </a:r>
                <a:r>
                  <a:rPr lang="en-US" dirty="0" smtClean="0"/>
                  <a:t/>
                </a:r>
                <a:br>
                  <a:rPr lang="en-US" dirty="0" smtClean="0"/>
                </a:br>
                <a:r>
                  <a:rPr lang="en-US" dirty="0" smtClean="0"/>
                  <a:t>out </a:t>
                </a:r>
                <a:r>
                  <a:rPr lang="en-US" dirty="0"/>
                  <a:t>of order in another</a:t>
                </a:r>
              </a:p>
              <a:p>
                <a:pPr lvl="1"/>
                <a:r>
                  <a:rPr lang="en-US" dirty="0"/>
                  <a:t>Too many </a:t>
                </a:r>
                <a:r>
                  <a:rPr lang="en-US" dirty="0" smtClean="0"/>
                  <a:t>documents </a:t>
                </a:r>
                <a:r>
                  <a:rPr lang="en-US" dirty="0"/>
                  <a:t>to compare all pairs</a:t>
                </a:r>
              </a:p>
              <a:p>
                <a:pPr lvl="1"/>
                <a:r>
                  <a:rPr lang="en-US" dirty="0" smtClean="0"/>
                  <a:t>Documents </a:t>
                </a:r>
                <a:r>
                  <a:rPr lang="en-US" dirty="0"/>
                  <a:t>are so large or so many that they cannot </a:t>
                </a:r>
                <a:r>
                  <a:rPr lang="en-US" dirty="0" smtClean="0"/>
                  <a:t/>
                </a:r>
                <a:br>
                  <a:rPr lang="en-US" dirty="0" smtClean="0"/>
                </a:br>
                <a:r>
                  <a:rPr lang="en-US" dirty="0" smtClean="0"/>
                  <a:t>fit </a:t>
                </a:r>
                <a:r>
                  <a:rPr lang="en-US" dirty="0"/>
                  <a:t>in main memory</a:t>
                </a:r>
              </a:p>
              <a:p>
                <a:endParaRPr lang="en-US" dirty="0" smtClean="0"/>
              </a:p>
              <a:p>
                <a:pPr lvl="1"/>
                <a:endParaRPr lang="en-US" dirty="0" smtClean="0"/>
              </a:p>
            </p:txBody>
          </p:sp>
        </mc:Choice>
        <mc:Fallback xmlns="">
          <p:sp>
            <p:nvSpPr>
              <p:cNvPr id="265219" name="Content Placeholder 2"/>
              <p:cNvSpPr>
                <a:spLocks noGrp="1" noRot="1" noChangeAspect="1" noMove="1" noResize="1" noEditPoints="1" noAdjustHandles="1" noChangeArrowheads="1" noChangeShapeType="1" noTextEdit="1"/>
              </p:cNvSpPr>
              <p:nvPr>
                <p:ph idx="1"/>
              </p:nvPr>
            </p:nvSpPr>
            <p:spPr>
              <a:xfrm>
                <a:off x="457200" y="1295400"/>
                <a:ext cx="8534400" cy="5562600"/>
              </a:xfrm>
              <a:blipFill rotWithShape="1">
                <a:blip r:embed="rId2"/>
                <a:stretch>
                  <a:fillRect t="-1425" r="-643" b="-110"/>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15</a:t>
            </a:fld>
            <a:endParaRPr lang="en-US"/>
          </a:p>
        </p:txBody>
      </p:sp>
    </p:spTree>
    <p:extLst>
      <p:ext uri="{BB962C8B-B14F-4D97-AF65-F5344CB8AC3E}">
        <p14:creationId xmlns:p14="http://schemas.microsoft.com/office/powerpoint/2010/main" val="2159745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2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2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2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2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2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52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521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521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52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76200"/>
            <a:ext cx="8686800" cy="987552"/>
          </a:xfrm>
        </p:spPr>
        <p:txBody>
          <a:bodyPr>
            <a:normAutofit/>
          </a:bodyPr>
          <a:lstStyle/>
          <a:p>
            <a:r>
              <a:rPr lang="en-US" dirty="0" smtClean="0"/>
              <a:t>3 Essential Steps for Similar Docs</a:t>
            </a:r>
            <a:endParaRPr lang="en-US" dirty="0"/>
          </a:p>
        </p:txBody>
      </p:sp>
      <p:sp>
        <p:nvSpPr>
          <p:cNvPr id="62467" name="Rectangle 3"/>
          <p:cNvSpPr>
            <a:spLocks noGrp="1" noChangeArrowheads="1"/>
          </p:cNvSpPr>
          <p:nvPr>
            <p:ph idx="1"/>
          </p:nvPr>
        </p:nvSpPr>
        <p:spPr/>
        <p:txBody>
          <a:bodyPr/>
          <a:lstStyle/>
          <a:p>
            <a:pPr marL="514350" indent="-514350">
              <a:buClr>
                <a:srgbClr val="0000FF"/>
              </a:buClr>
              <a:buFont typeface="+mj-lt"/>
              <a:buAutoNum type="arabicPeriod"/>
            </a:pPr>
            <a:r>
              <a:rPr lang="en-US" b="1" i="1" dirty="0" smtClean="0">
                <a:solidFill>
                  <a:srgbClr val="FF0066"/>
                </a:solidFill>
              </a:rPr>
              <a:t>Shingling:</a:t>
            </a:r>
            <a:r>
              <a:rPr lang="en-US" dirty="0" smtClean="0"/>
              <a:t> </a:t>
            </a:r>
            <a:r>
              <a:rPr lang="en-US" dirty="0"/>
              <a:t>C</a:t>
            </a:r>
            <a:r>
              <a:rPr lang="en-US" dirty="0" smtClean="0"/>
              <a:t>onvert documents </a:t>
            </a:r>
            <a:r>
              <a:rPr lang="en-US" dirty="0"/>
              <a:t>to </a:t>
            </a:r>
            <a:r>
              <a:rPr lang="en-US" dirty="0" smtClean="0"/>
              <a:t>sets</a:t>
            </a:r>
          </a:p>
          <a:p>
            <a:pPr marL="2401824" lvl="8" indent="-609600">
              <a:buClr>
                <a:srgbClr val="0000FF"/>
              </a:buClr>
              <a:buFont typeface="+mj-lt"/>
              <a:buAutoNum type="arabicPeriod"/>
            </a:pPr>
            <a:endParaRPr lang="en-US" dirty="0"/>
          </a:p>
          <a:p>
            <a:pPr marL="514350" indent="-514350">
              <a:buClr>
                <a:srgbClr val="0000FF"/>
              </a:buClr>
              <a:buFont typeface="+mj-lt"/>
              <a:buAutoNum type="arabicPeriod"/>
            </a:pPr>
            <a:r>
              <a:rPr lang="en-US" b="1" i="1" dirty="0" smtClean="0">
                <a:solidFill>
                  <a:srgbClr val="FF0066"/>
                </a:solidFill>
              </a:rPr>
              <a:t>Min-Hashing:</a:t>
            </a:r>
            <a:r>
              <a:rPr lang="en-US" dirty="0" smtClean="0"/>
              <a:t> Convert </a:t>
            </a:r>
            <a:r>
              <a:rPr lang="en-US" dirty="0"/>
              <a:t>large sets to short signatures, while preserving </a:t>
            </a:r>
            <a:r>
              <a:rPr lang="en-US" dirty="0" smtClean="0"/>
              <a:t>similarity</a:t>
            </a:r>
          </a:p>
          <a:p>
            <a:pPr marL="2401824" lvl="8" indent="-609600">
              <a:buClr>
                <a:srgbClr val="0000FF"/>
              </a:buClr>
              <a:buFont typeface="+mj-lt"/>
              <a:buAutoNum type="arabicPeriod"/>
            </a:pPr>
            <a:endParaRPr lang="en-US" dirty="0"/>
          </a:p>
          <a:p>
            <a:pPr marL="609600" indent="-609600">
              <a:buClr>
                <a:srgbClr val="0000FF"/>
              </a:buClr>
              <a:buFont typeface="+mj-lt"/>
              <a:buAutoNum type="arabicPeriod"/>
            </a:pPr>
            <a:r>
              <a:rPr lang="en-US" b="1" i="1" dirty="0" smtClean="0">
                <a:solidFill>
                  <a:srgbClr val="FF0066"/>
                </a:solidFill>
              </a:rPr>
              <a:t>Locality-Sensitive </a:t>
            </a:r>
            <a:r>
              <a:rPr lang="en-US" b="1" i="1" dirty="0">
                <a:solidFill>
                  <a:srgbClr val="FF0066"/>
                </a:solidFill>
              </a:rPr>
              <a:t>H</a:t>
            </a:r>
            <a:r>
              <a:rPr lang="en-US" b="1" i="1" dirty="0" smtClean="0">
                <a:solidFill>
                  <a:srgbClr val="FF0066"/>
                </a:solidFill>
              </a:rPr>
              <a:t>ashing:</a:t>
            </a:r>
            <a:r>
              <a:rPr lang="en-US" dirty="0" smtClean="0"/>
              <a:t> Focus </a:t>
            </a:r>
            <a:r>
              <a:rPr lang="en-US" dirty="0"/>
              <a:t>on </a:t>
            </a:r>
            <a:r>
              <a:rPr lang="en-US" dirty="0" smtClean="0"/>
              <a:t/>
            </a:r>
            <a:br>
              <a:rPr lang="en-US" dirty="0" smtClean="0"/>
            </a:br>
            <a:r>
              <a:rPr lang="en-US" dirty="0" smtClean="0"/>
              <a:t>pairs </a:t>
            </a:r>
            <a:r>
              <a:rPr lang="en-US" dirty="0"/>
              <a:t>of signatures likely to be from </a:t>
            </a:r>
            <a:r>
              <a:rPr lang="en-US" dirty="0" smtClean="0"/>
              <a:t/>
            </a:r>
            <a:br>
              <a:rPr lang="en-US" dirty="0" smtClean="0"/>
            </a:br>
            <a:r>
              <a:rPr lang="en-US" dirty="0" smtClean="0"/>
              <a:t>similar documents</a:t>
            </a:r>
          </a:p>
          <a:p>
            <a:pPr marL="902208" lvl="1" indent="-609600">
              <a:buClr>
                <a:srgbClr val="0000FF"/>
              </a:buClr>
            </a:pPr>
            <a:r>
              <a:rPr lang="en-US" b="1" dirty="0" smtClean="0">
                <a:solidFill>
                  <a:srgbClr val="0000FF"/>
                </a:solidFill>
              </a:rPr>
              <a:t>Candidate pairs!</a:t>
            </a:r>
            <a:endParaRPr lang="en-US" b="1" dirty="0">
              <a:solidFill>
                <a:srgbClr val="0000FF"/>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39524C00-7883-447F-993D-93A8BDF0ACB6}" type="slidenum">
              <a:rPr lang="en-US"/>
              <a:pPr/>
              <a:t>16</a:t>
            </a:fld>
            <a:endParaRPr lang="en-US"/>
          </a:p>
        </p:txBody>
      </p:sp>
    </p:spTree>
    <p:extLst>
      <p:ext uri="{BB962C8B-B14F-4D97-AF65-F5344CB8AC3E}">
        <p14:creationId xmlns:p14="http://schemas.microsoft.com/office/powerpoint/2010/main" val="174970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The Big Picture</a:t>
            </a:r>
          </a:p>
        </p:txBody>
      </p:sp>
      <p:sp>
        <p:nvSpPr>
          <p:cNvPr id="19" name="Slide Number Placeholder 4"/>
          <p:cNvSpPr>
            <a:spLocks noGrp="1"/>
          </p:cNvSpPr>
          <p:nvPr>
            <p:ph type="sldNum" sz="quarter" idx="12"/>
          </p:nvPr>
        </p:nvSpPr>
        <p:spPr/>
        <p:txBody>
          <a:bodyPr/>
          <a:lstStyle/>
          <a:p>
            <a:fld id="{E3C3BF69-412C-40FF-B67E-488F1482FCFF}" type="slidenum">
              <a:rPr lang="en-US"/>
              <a:pPr/>
              <a:t>17</a:t>
            </a:fld>
            <a:endParaRPr lang="en-US"/>
          </a:p>
        </p:txBody>
      </p:sp>
      <p:sp>
        <p:nvSpPr>
          <p:cNvPr id="64515" name="AutoShape 3"/>
          <p:cNvSpPr>
            <a:spLocks noChangeArrowheads="1"/>
          </p:cNvSpPr>
          <p:nvPr/>
        </p:nvSpPr>
        <p:spPr bwMode="auto">
          <a:xfrm rot="-5394873">
            <a:off x="1257300" y="2552700"/>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latin typeface="Arial" pitchFamily="34" charset="0"/>
                <a:cs typeface="Arial" pitchFamily="34" charset="0"/>
              </a:rPr>
              <a:t>Shingling</a:t>
            </a:r>
          </a:p>
        </p:txBody>
      </p:sp>
      <p:sp>
        <p:nvSpPr>
          <p:cNvPr id="64518" name="Text Box 6"/>
          <p:cNvSpPr txBox="1">
            <a:spLocks noChangeArrowheads="1"/>
          </p:cNvSpPr>
          <p:nvPr/>
        </p:nvSpPr>
        <p:spPr bwMode="auto">
          <a:xfrm>
            <a:off x="152400" y="2743200"/>
            <a:ext cx="800219" cy="646331"/>
          </a:xfrm>
          <a:prstGeom prst="rect">
            <a:avLst/>
          </a:prstGeom>
          <a:noFill/>
          <a:ln w="9525">
            <a:noFill/>
            <a:miter lim="800000"/>
            <a:headEnd/>
            <a:tailEnd/>
          </a:ln>
          <a:effectLst/>
        </p:spPr>
        <p:txBody>
          <a:bodyPr wrap="none">
            <a:spAutoFit/>
          </a:bodyPr>
          <a:lstStyle/>
          <a:p>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19" name="Line 7"/>
          <p:cNvSpPr>
            <a:spLocks noChangeShapeType="1"/>
          </p:cNvSpPr>
          <p:nvPr/>
        </p:nvSpPr>
        <p:spPr bwMode="auto">
          <a:xfrm>
            <a:off x="990600" y="3048000"/>
            <a:ext cx="45720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nvGrpSpPr>
          <p:cNvPr id="2" name="Group 19"/>
          <p:cNvGrpSpPr>
            <a:grpSpLocks/>
          </p:cNvGrpSpPr>
          <p:nvPr/>
        </p:nvGrpSpPr>
        <p:grpSpPr bwMode="auto">
          <a:xfrm>
            <a:off x="2362200" y="3048000"/>
            <a:ext cx="1354138" cy="2578100"/>
            <a:chOff x="1488" y="1920"/>
            <a:chExt cx="853" cy="1624"/>
          </a:xfrm>
        </p:grpSpPr>
        <p:sp>
          <p:nvSpPr>
            <p:cNvPr id="64520"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1"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dirty="0">
                  <a:latin typeface="Arial" pitchFamily="34" charset="0"/>
                  <a:cs typeface="Arial" pitchFamily="34" charset="0"/>
                </a:rPr>
                <a:t>The set</a:t>
              </a:r>
            </a:p>
            <a:p>
              <a:r>
                <a:rPr lang="en-US" sz="1800" dirty="0">
                  <a:latin typeface="Arial" pitchFamily="34" charset="0"/>
                  <a:cs typeface="Arial" pitchFamily="34" charset="0"/>
                </a:rPr>
                <a:t>of strings</a:t>
              </a:r>
            </a:p>
            <a:p>
              <a:r>
                <a:rPr lang="en-US" sz="1800" dirty="0">
                  <a:latin typeface="Arial" pitchFamily="34" charset="0"/>
                  <a:cs typeface="Arial" pitchFamily="34" charset="0"/>
                </a:rPr>
                <a:t>of length </a:t>
              </a:r>
              <a:r>
                <a:rPr lang="en-US" sz="1800" b="1" i="1" dirty="0">
                  <a:latin typeface="Arial" pitchFamily="34" charset="0"/>
                  <a:cs typeface="Arial" pitchFamily="34" charset="0"/>
                </a:rPr>
                <a:t>k</a:t>
              </a:r>
            </a:p>
            <a:p>
              <a:r>
                <a:rPr lang="en-US" sz="1800" dirty="0">
                  <a:latin typeface="Arial" pitchFamily="34" charset="0"/>
                  <a:cs typeface="Arial" pitchFamily="34" charset="0"/>
                </a:rPr>
                <a:t>that appear</a:t>
              </a:r>
            </a:p>
            <a:p>
              <a:r>
                <a:rPr lang="en-US" sz="1800" dirty="0">
                  <a:latin typeface="Arial" pitchFamily="34" charset="0"/>
                  <a:cs typeface="Arial" pitchFamily="34" charset="0"/>
                </a:rPr>
                <a:t>in the doc-</a:t>
              </a:r>
            </a:p>
            <a:p>
              <a:r>
                <a:rPr lang="en-US" sz="1800" dirty="0" err="1">
                  <a:latin typeface="Arial" pitchFamily="34" charset="0"/>
                  <a:cs typeface="Arial" pitchFamily="34" charset="0"/>
                </a:rPr>
                <a:t>ument</a:t>
              </a:r>
              <a:endParaRPr lang="en-US" sz="1800" dirty="0">
                <a:latin typeface="Arial" pitchFamily="34" charset="0"/>
                <a:cs typeface="Arial" pitchFamily="34" charset="0"/>
              </a:endParaRPr>
            </a:p>
          </p:txBody>
        </p:sp>
        <p:sp>
          <p:nvSpPr>
            <p:cNvPr id="64522"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3" name="Group 20"/>
          <p:cNvGrpSpPr>
            <a:grpSpLocks/>
          </p:cNvGrpSpPr>
          <p:nvPr/>
        </p:nvGrpSpPr>
        <p:grpSpPr bwMode="auto">
          <a:xfrm>
            <a:off x="3581400" y="2362200"/>
            <a:ext cx="2376488" cy="3538538"/>
            <a:chOff x="2256" y="1488"/>
            <a:chExt cx="1497" cy="2229"/>
          </a:xfrm>
        </p:grpSpPr>
        <p:sp>
          <p:nvSpPr>
            <p:cNvPr id="64516"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smtClean="0">
                  <a:latin typeface="Arial" pitchFamily="34" charset="0"/>
                  <a:cs typeface="Arial" pitchFamily="34" charset="0"/>
                </a:rPr>
                <a:t>Min </a:t>
              </a:r>
              <a:br>
                <a:rPr lang="en-US" sz="1800" dirty="0" smtClean="0">
                  <a:latin typeface="Arial" pitchFamily="34" charset="0"/>
                  <a:cs typeface="Arial" pitchFamily="34" charset="0"/>
                </a:rPr>
              </a:br>
              <a:r>
                <a:rPr lang="en-US" sz="1800" dirty="0" smtClean="0">
                  <a:latin typeface="Arial" pitchFamily="34" charset="0"/>
                  <a:cs typeface="Arial" pitchFamily="34" charset="0"/>
                </a:rPr>
                <a:t>Hashing</a:t>
              </a:r>
              <a:endParaRPr lang="en-US" sz="1800" dirty="0">
                <a:latin typeface="Arial" pitchFamily="34" charset="0"/>
                <a:cs typeface="Arial" pitchFamily="34" charset="0"/>
              </a:endParaRPr>
            </a:p>
          </p:txBody>
        </p:sp>
        <p:sp>
          <p:nvSpPr>
            <p:cNvPr id="6452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6" name="Text Box 14"/>
            <p:cNvSpPr txBox="1">
              <a:spLocks noChangeArrowheads="1"/>
            </p:cNvSpPr>
            <p:nvPr/>
          </p:nvSpPr>
          <p:spPr bwMode="auto">
            <a:xfrm>
              <a:off x="2784" y="2448"/>
              <a:ext cx="969" cy="1269"/>
            </a:xfrm>
            <a:prstGeom prst="rect">
              <a:avLst/>
            </a:prstGeom>
            <a:noFill/>
            <a:ln w="9525">
              <a:noFill/>
              <a:miter lim="800000"/>
              <a:headEnd/>
              <a:tailEnd/>
            </a:ln>
            <a:effectLst/>
          </p:spPr>
          <p:txBody>
            <a:bodyPr wrap="none">
              <a:spAutoFit/>
            </a:bodyPr>
            <a:lstStyle/>
            <a:p>
              <a:r>
                <a:rPr lang="en-US" sz="1800" b="1" i="1" dirty="0" smtClean="0">
                  <a:solidFill>
                    <a:srgbClr val="FF0066"/>
                  </a:solidFill>
                  <a:latin typeface="Arial" pitchFamily="34" charset="0"/>
                  <a:cs typeface="Arial" pitchFamily="34" charset="0"/>
                </a:rPr>
                <a:t>Signatures</a:t>
              </a:r>
              <a:r>
                <a:rPr lang="en-US" sz="1800" dirty="0" smtClean="0">
                  <a:latin typeface="Arial" pitchFamily="34" charset="0"/>
                  <a:cs typeface="Arial" pitchFamily="34" charset="0"/>
                </a:rPr>
                <a:t>:</a:t>
              </a:r>
              <a:endParaRPr lang="en-US" sz="1800" dirty="0">
                <a:latin typeface="Arial" pitchFamily="34" charset="0"/>
                <a:cs typeface="Arial" pitchFamily="34" charset="0"/>
              </a:endParaRPr>
            </a:p>
            <a:p>
              <a:r>
                <a:rPr lang="en-US" sz="1800" dirty="0">
                  <a:latin typeface="Arial" pitchFamily="34" charset="0"/>
                  <a:cs typeface="Arial" pitchFamily="34" charset="0"/>
                </a:rPr>
                <a:t>short integer</a:t>
              </a:r>
            </a:p>
            <a:p>
              <a:r>
                <a:rPr lang="en-US" sz="1800" dirty="0">
                  <a:latin typeface="Arial" pitchFamily="34" charset="0"/>
                  <a:cs typeface="Arial" pitchFamily="34" charset="0"/>
                </a:rPr>
                <a:t>vectors that</a:t>
              </a:r>
            </a:p>
            <a:p>
              <a:r>
                <a:rPr lang="en-US" sz="1800" dirty="0">
                  <a:latin typeface="Arial" pitchFamily="34" charset="0"/>
                  <a:cs typeface="Arial" pitchFamily="34" charset="0"/>
                </a:rPr>
                <a:t>represent the</a:t>
              </a:r>
            </a:p>
            <a:p>
              <a:r>
                <a:rPr lang="en-US" sz="1800" dirty="0">
                  <a:latin typeface="Arial" pitchFamily="34" charset="0"/>
                  <a:cs typeface="Arial" pitchFamily="34" charset="0"/>
                </a:rPr>
                <a:t>sets, and</a:t>
              </a:r>
            </a:p>
            <a:p>
              <a:r>
                <a:rPr lang="en-US" sz="1800" dirty="0">
                  <a:latin typeface="Arial" pitchFamily="34" charset="0"/>
                  <a:cs typeface="Arial" pitchFamily="34" charset="0"/>
                </a:rPr>
                <a:t>reflect their</a:t>
              </a:r>
            </a:p>
            <a:p>
              <a:r>
                <a:rPr lang="en-US" sz="1800" dirty="0">
                  <a:latin typeface="Arial" pitchFamily="34" charset="0"/>
                  <a:cs typeface="Arial" pitchFamily="34" charset="0"/>
                </a:rPr>
                <a:t>similarity</a:t>
              </a:r>
            </a:p>
          </p:txBody>
        </p:sp>
        <p:sp>
          <p:nvSpPr>
            <p:cNvPr id="64528"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4" name="Group 21"/>
          <p:cNvGrpSpPr>
            <a:grpSpLocks/>
          </p:cNvGrpSpPr>
          <p:nvPr/>
        </p:nvGrpSpPr>
        <p:grpSpPr bwMode="auto">
          <a:xfrm>
            <a:off x="5715000" y="2165350"/>
            <a:ext cx="3402013" cy="2014538"/>
            <a:chOff x="3600" y="1364"/>
            <a:chExt cx="2143" cy="1269"/>
          </a:xfrm>
        </p:grpSpPr>
        <p:sp>
          <p:nvSpPr>
            <p:cNvPr id="64523"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latin typeface="Arial" pitchFamily="34" charset="0"/>
                  <a:cs typeface="Arial" pitchFamily="34" charset="0"/>
                </a:rPr>
                <a:t>Locality-</a:t>
              </a:r>
            </a:p>
            <a:p>
              <a:pPr algn="ctr"/>
              <a:r>
                <a:rPr lang="en-US" sz="1800" dirty="0" smtClean="0">
                  <a:latin typeface="Arial" pitchFamily="34" charset="0"/>
                  <a:cs typeface="Arial" pitchFamily="34" charset="0"/>
                </a:rPr>
                <a:t>Sensitive</a:t>
              </a:r>
              <a:endParaRPr lang="en-US" sz="1800" dirty="0">
                <a:latin typeface="Arial" pitchFamily="34" charset="0"/>
                <a:cs typeface="Arial" pitchFamily="34" charset="0"/>
              </a:endParaRPr>
            </a:p>
            <a:p>
              <a:pPr algn="ctr"/>
              <a:r>
                <a:rPr lang="en-US" sz="1800" dirty="0">
                  <a:latin typeface="Arial" pitchFamily="34" charset="0"/>
                  <a:cs typeface="Arial" pitchFamily="34" charset="0"/>
                </a:rPr>
                <a:t>Hashing</a:t>
              </a:r>
            </a:p>
          </p:txBody>
        </p:sp>
        <p:sp>
          <p:nvSpPr>
            <p:cNvPr id="6452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30" name="Text Box 18"/>
            <p:cNvSpPr txBox="1">
              <a:spLocks noChangeArrowheads="1"/>
            </p:cNvSpPr>
            <p:nvPr/>
          </p:nvSpPr>
          <p:spPr bwMode="auto">
            <a:xfrm>
              <a:off x="4790" y="1364"/>
              <a:ext cx="953"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Candidate</a:t>
              </a:r>
            </a:p>
            <a:p>
              <a:r>
                <a:rPr lang="en-US" sz="1800" b="1" i="1" dirty="0" smtClean="0">
                  <a:solidFill>
                    <a:srgbClr val="FF0066"/>
                  </a:solidFill>
                  <a:latin typeface="Arial" pitchFamily="34" charset="0"/>
                  <a:cs typeface="Arial" pitchFamily="34" charset="0"/>
                </a:rPr>
                <a:t>pairs</a:t>
              </a:r>
              <a:r>
                <a:rPr lang="en-US" sz="1800" b="1" dirty="0" smtClean="0">
                  <a:latin typeface="Arial" pitchFamily="34" charset="0"/>
                  <a:cs typeface="Arial" pitchFamily="34" charset="0"/>
                </a:rPr>
                <a:t>:</a:t>
              </a:r>
              <a:endParaRPr lang="en-US" sz="1800" b="1" dirty="0">
                <a:latin typeface="Arial" pitchFamily="34" charset="0"/>
                <a:cs typeface="Arial" pitchFamily="34" charset="0"/>
              </a:endParaRPr>
            </a:p>
            <a:p>
              <a:r>
                <a:rPr lang="en-US" sz="1800" dirty="0">
                  <a:latin typeface="Arial" pitchFamily="34" charset="0"/>
                  <a:cs typeface="Arial" pitchFamily="34" charset="0"/>
                </a:rPr>
                <a:t>those pairs</a:t>
              </a:r>
            </a:p>
            <a:p>
              <a:r>
                <a:rPr lang="en-US" sz="1800" dirty="0">
                  <a:latin typeface="Arial" pitchFamily="34" charset="0"/>
                  <a:cs typeface="Arial" pitchFamily="34" charset="0"/>
                </a:rPr>
                <a:t>of signatures</a:t>
              </a:r>
            </a:p>
            <a:p>
              <a:r>
                <a:rPr lang="en-US" sz="1800" dirty="0">
                  <a:latin typeface="Arial" pitchFamily="34" charset="0"/>
                  <a:cs typeface="Arial" pitchFamily="34" charset="0"/>
                </a:rPr>
                <a:t>that we need</a:t>
              </a:r>
            </a:p>
            <a:p>
              <a:r>
                <a:rPr lang="en-US" sz="1800" dirty="0">
                  <a:latin typeface="Arial" pitchFamily="34" charset="0"/>
                  <a:cs typeface="Arial" pitchFamily="34" charset="0"/>
                </a:rPr>
                <a:t>to test for</a:t>
              </a:r>
            </a:p>
            <a:p>
              <a:r>
                <a:rPr lang="en-US" sz="1800" dirty="0" smtClean="0">
                  <a:latin typeface="Arial" pitchFamily="34" charset="0"/>
                  <a:cs typeface="Arial" pitchFamily="34" charset="0"/>
                </a:rPr>
                <a:t>similarity</a:t>
              </a:r>
              <a:endParaRPr lang="en-US" sz="1800" dirty="0">
                <a:latin typeface="Arial" pitchFamily="34" charset="0"/>
                <a:cs typeface="Arial" pitchFamily="34" charset="0"/>
              </a:endParaRPr>
            </a:p>
          </p:txBody>
        </p:sp>
      </p:grpSp>
      <p:sp>
        <p:nvSpPr>
          <p:cNvPr id="21" name="Footer Placeholder 20"/>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7533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smtClean="0"/>
              <a:t/>
            </a:r>
            <a:br>
              <a:rPr lang="en-US" dirty="0" smtClean="0"/>
            </a:br>
            <a:r>
              <a:rPr lang="en-US" dirty="0" smtClean="0"/>
              <a:t>Shingling</a:t>
            </a:r>
            <a:endParaRPr lang="en-US" dirty="0"/>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1:</a:t>
            </a:r>
            <a:r>
              <a:rPr lang="en-US" sz="3200" dirty="0">
                <a:solidFill>
                  <a:schemeClr val="accent4"/>
                </a:solidFill>
              </a:rPr>
              <a:t> </a:t>
            </a:r>
            <a:r>
              <a:rPr lang="en-US" sz="3200" b="1" i="1" dirty="0">
                <a:solidFill>
                  <a:srgbClr val="FF0066"/>
                </a:solidFill>
              </a:rPr>
              <a:t>Shingling:</a:t>
            </a:r>
            <a:r>
              <a:rPr lang="en-US" sz="3200" dirty="0"/>
              <a:t> Convert documents to </a:t>
            </a:r>
            <a:r>
              <a:rPr lang="en-US" sz="3200" dirty="0" smtClean="0"/>
              <a:t>sets</a:t>
            </a:r>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b="1"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159964134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p:txBody>
          <a:bodyPr>
            <a:normAutofit/>
          </a:bodyPr>
          <a:lstStyle/>
          <a:p>
            <a:r>
              <a:rPr lang="en-US" dirty="0" smtClean="0"/>
              <a:t>Documents as High-Dim Data</a:t>
            </a:r>
          </a:p>
        </p:txBody>
      </p:sp>
      <p:sp>
        <p:nvSpPr>
          <p:cNvPr id="267267" name="Content Placeholder 2"/>
          <p:cNvSpPr>
            <a:spLocks noGrp="1"/>
          </p:cNvSpPr>
          <p:nvPr>
            <p:ph idx="1"/>
          </p:nvPr>
        </p:nvSpPr>
        <p:spPr/>
        <p:txBody>
          <a:bodyPr/>
          <a:lstStyle/>
          <a:p>
            <a:r>
              <a:rPr lang="en-US" b="1" dirty="0"/>
              <a:t>Step 1:</a:t>
            </a:r>
            <a:r>
              <a:rPr lang="en-US" dirty="0" smtClean="0">
                <a:solidFill>
                  <a:schemeClr val="accent4"/>
                </a:solidFill>
              </a:rPr>
              <a:t> </a:t>
            </a:r>
            <a:r>
              <a:rPr lang="en-US" b="1" i="1" dirty="0">
                <a:solidFill>
                  <a:srgbClr val="FF0066"/>
                </a:solidFill>
              </a:rPr>
              <a:t>Shingling:</a:t>
            </a:r>
            <a:r>
              <a:rPr lang="en-US" dirty="0"/>
              <a:t> </a:t>
            </a:r>
            <a:r>
              <a:rPr lang="en-US" b="1" dirty="0"/>
              <a:t>Convert </a:t>
            </a:r>
            <a:r>
              <a:rPr lang="en-US" b="1" dirty="0" smtClean="0"/>
              <a:t>documents to sets</a:t>
            </a:r>
          </a:p>
          <a:p>
            <a:pPr lvl="8"/>
            <a:endParaRPr lang="en-US" dirty="0"/>
          </a:p>
          <a:p>
            <a:r>
              <a:rPr lang="en-US" b="1" dirty="0" smtClean="0">
                <a:solidFill>
                  <a:srgbClr val="008000"/>
                </a:solidFill>
              </a:rPr>
              <a:t>Simple approaches:</a:t>
            </a:r>
          </a:p>
          <a:p>
            <a:pPr lvl="1"/>
            <a:r>
              <a:rPr lang="en-US" dirty="0" smtClean="0"/>
              <a:t>Document = set of words appearing in document</a:t>
            </a:r>
          </a:p>
          <a:p>
            <a:pPr lvl="1"/>
            <a:r>
              <a:rPr lang="en-US" dirty="0" smtClean="0"/>
              <a:t>Document = set of “important” words</a:t>
            </a:r>
          </a:p>
          <a:p>
            <a:pPr lvl="1"/>
            <a:r>
              <a:rPr lang="en-US" dirty="0" smtClean="0"/>
              <a:t>Don’t work well for this application. </a:t>
            </a:r>
            <a:r>
              <a:rPr lang="en-US" dirty="0" smtClean="0">
                <a:solidFill>
                  <a:srgbClr val="D60093"/>
                </a:solidFill>
              </a:rPr>
              <a:t>Why?</a:t>
            </a:r>
          </a:p>
          <a:p>
            <a:pPr lvl="8"/>
            <a:endParaRPr lang="en-US" b="1" dirty="0" smtClean="0">
              <a:solidFill>
                <a:schemeClr val="accent2"/>
              </a:solidFill>
            </a:endParaRPr>
          </a:p>
          <a:p>
            <a:r>
              <a:rPr lang="en-US" b="1" dirty="0" smtClean="0">
                <a:solidFill>
                  <a:srgbClr val="0000FF"/>
                </a:solidFill>
              </a:rPr>
              <a:t>Need to account for ordering of words!</a:t>
            </a:r>
          </a:p>
          <a:p>
            <a:r>
              <a:rPr lang="en-US" dirty="0" smtClean="0"/>
              <a:t>A different way: </a:t>
            </a:r>
            <a:r>
              <a:rPr lang="en-US" b="1" dirty="0" smtClean="0">
                <a:solidFill>
                  <a:srgbClr val="FF0066"/>
                </a:solidFill>
              </a:rPr>
              <a:t>Shingles!</a:t>
            </a:r>
          </a:p>
          <a:p>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spTree>
    <p:extLst>
      <p:ext uri="{BB962C8B-B14F-4D97-AF65-F5344CB8AC3E}">
        <p14:creationId xmlns:p14="http://schemas.microsoft.com/office/powerpoint/2010/main" val="86638643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New thread: High dim. data</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90419864"/>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2" name="Rounded Rectangle 1"/>
          <p:cNvSpPr/>
          <p:nvPr/>
        </p:nvSpPr>
        <p:spPr>
          <a:xfrm>
            <a:off x="236349" y="1295400"/>
            <a:ext cx="1676400" cy="5257800"/>
          </a:xfrm>
          <a:prstGeom prst="roundRect">
            <a:avLst/>
          </a:prstGeom>
          <a:ln w="762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22425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r>
              <a:rPr lang="en-US" dirty="0" smtClean="0"/>
              <a:t>Define: Shingles</a:t>
            </a:r>
          </a:p>
        </p:txBody>
      </p:sp>
      <p:sp>
        <p:nvSpPr>
          <p:cNvPr id="268292" name="Rectangle 3"/>
          <p:cNvSpPr>
            <a:spLocks noGrp="1" noChangeArrowheads="1"/>
          </p:cNvSpPr>
          <p:nvPr>
            <p:ph idx="1"/>
          </p:nvPr>
        </p:nvSpPr>
        <p:spPr>
          <a:xfrm>
            <a:off x="457200" y="1295400"/>
            <a:ext cx="8229600" cy="5410200"/>
          </a:xfrm>
        </p:spPr>
        <p:txBody>
          <a:bodyPr>
            <a:normAutofit/>
          </a:bodyPr>
          <a:lstStyle/>
          <a:p>
            <a:r>
              <a:rPr lang="en-US" dirty="0" smtClean="0"/>
              <a:t>A </a:t>
            </a:r>
            <a:r>
              <a:rPr lang="en-US" i="1" dirty="0" smtClean="0">
                <a:solidFill>
                  <a:srgbClr val="FF0066"/>
                </a:solidFill>
              </a:rPr>
              <a:t>k</a:t>
            </a:r>
            <a:r>
              <a:rPr lang="en-US" dirty="0" smtClean="0">
                <a:solidFill>
                  <a:srgbClr val="FF0066"/>
                </a:solidFill>
              </a:rPr>
              <a:t>-shingle</a:t>
            </a:r>
            <a:r>
              <a:rPr lang="en-US" dirty="0" smtClean="0"/>
              <a:t> (or </a:t>
            </a:r>
            <a:r>
              <a:rPr lang="en-US" i="1" dirty="0" smtClean="0">
                <a:solidFill>
                  <a:srgbClr val="FF0066"/>
                </a:solidFill>
              </a:rPr>
              <a:t>k</a:t>
            </a:r>
            <a:r>
              <a:rPr lang="en-US" dirty="0" smtClean="0">
                <a:solidFill>
                  <a:srgbClr val="FF0066"/>
                </a:solidFill>
              </a:rPr>
              <a:t>-gram</a:t>
            </a:r>
            <a:r>
              <a:rPr lang="en-US" dirty="0" smtClean="0"/>
              <a:t>) for a document is a sequence of </a:t>
            </a:r>
            <a:r>
              <a:rPr lang="en-US" i="1" dirty="0" smtClean="0"/>
              <a:t>k </a:t>
            </a:r>
            <a:r>
              <a:rPr lang="en-US" dirty="0" smtClean="0"/>
              <a:t>tokens that appears in the doc</a:t>
            </a:r>
          </a:p>
          <a:p>
            <a:pPr lvl="1"/>
            <a:r>
              <a:rPr lang="en-US" dirty="0" smtClean="0"/>
              <a:t>Tokens can be </a:t>
            </a:r>
            <a:r>
              <a:rPr lang="en-US" dirty="0" smtClean="0">
                <a:solidFill>
                  <a:srgbClr val="FF0066"/>
                </a:solidFill>
              </a:rPr>
              <a:t>characters</a:t>
            </a:r>
            <a:r>
              <a:rPr lang="en-US" dirty="0" smtClean="0"/>
              <a:t>, </a:t>
            </a:r>
            <a:r>
              <a:rPr lang="en-US" dirty="0" smtClean="0">
                <a:solidFill>
                  <a:srgbClr val="FF0066"/>
                </a:solidFill>
              </a:rPr>
              <a:t>words </a:t>
            </a:r>
            <a:r>
              <a:rPr lang="en-US" dirty="0" smtClean="0"/>
              <a:t>or something else, depending on the application</a:t>
            </a:r>
          </a:p>
          <a:p>
            <a:pPr lvl="1"/>
            <a:r>
              <a:rPr lang="en-US" dirty="0" smtClean="0"/>
              <a:t>Assume tokens = characters for examples</a:t>
            </a:r>
          </a:p>
          <a:p>
            <a:pPr lvl="8"/>
            <a:endParaRPr lang="en-US" dirty="0" smtClean="0">
              <a:solidFill>
                <a:srgbClr val="33CC33"/>
              </a:solidFill>
            </a:endParaRPr>
          </a:p>
          <a:p>
            <a:r>
              <a:rPr lang="en-US" b="1" dirty="0" smtClean="0">
                <a:solidFill>
                  <a:srgbClr val="0000FF"/>
                </a:solidFill>
              </a:rPr>
              <a:t>Example:</a:t>
            </a:r>
            <a:r>
              <a:rPr lang="en-US" dirty="0" smtClean="0">
                <a:solidFill>
                  <a:srgbClr val="0000FF"/>
                </a:solidFill>
              </a:rPr>
              <a:t> </a:t>
            </a:r>
            <a:r>
              <a:rPr lang="en-US" b="1" dirty="0" smtClean="0"/>
              <a:t>k=2</a:t>
            </a:r>
            <a:r>
              <a:rPr lang="en-US" dirty="0" smtClean="0"/>
              <a:t>; document </a:t>
            </a:r>
            <a:r>
              <a:rPr lang="en-US" b="1" dirty="0" smtClean="0"/>
              <a:t>D</a:t>
            </a:r>
            <a:r>
              <a:rPr lang="en-US" b="1" baseline="-25000" dirty="0" smtClean="0"/>
              <a:t>1 </a:t>
            </a:r>
            <a:r>
              <a:rPr lang="en-US" dirty="0" smtClean="0"/>
              <a:t>= </a:t>
            </a:r>
            <a:r>
              <a:rPr lang="en-US" dirty="0" err="1" smtClean="0">
                <a:latin typeface="Times New Roman" pitchFamily="18" charset="0"/>
                <a:cs typeface="Times New Roman" pitchFamily="18" charset="0"/>
              </a:rPr>
              <a:t>abcab</a:t>
            </a:r>
            <a:r>
              <a:rPr lang="en-US" dirty="0" smtClean="0"/>
              <a:t/>
            </a:r>
            <a:br>
              <a:rPr lang="en-US" dirty="0" smtClean="0"/>
            </a:br>
            <a:r>
              <a:rPr lang="en-US" dirty="0" smtClean="0"/>
              <a:t>Set of 2-shingles: </a:t>
            </a:r>
            <a:r>
              <a:rPr lang="en-US" b="1" dirty="0" smtClean="0"/>
              <a:t>S(D</a:t>
            </a:r>
            <a:r>
              <a:rPr lang="en-US" b="1" baseline="-25000" dirty="0" smtClean="0"/>
              <a:t>1</a:t>
            </a:r>
            <a:r>
              <a:rPr lang="en-US" b="1" dirty="0" smtClean="0"/>
              <a:t>) </a:t>
            </a:r>
            <a:r>
              <a:rPr lang="en-US" dirty="0" smtClean="0"/>
              <a:t>= {</a:t>
            </a:r>
            <a:r>
              <a:rPr lang="en-US" dirty="0" err="1" smtClean="0">
                <a:latin typeface="Times New Roman" pitchFamily="18" charset="0"/>
                <a:cs typeface="Times New Roman" pitchFamily="18" charset="0"/>
              </a:rPr>
              <a:t>ab</a:t>
            </a:r>
            <a:r>
              <a:rPr lang="en-US" dirty="0" smtClean="0"/>
              <a:t>, </a:t>
            </a:r>
            <a:r>
              <a:rPr lang="en-US" dirty="0" err="1" smtClean="0">
                <a:latin typeface="Times New Roman" pitchFamily="18" charset="0"/>
                <a:cs typeface="Times New Roman" pitchFamily="18" charset="0"/>
              </a:rPr>
              <a:t>bc</a:t>
            </a:r>
            <a:r>
              <a:rPr lang="en-US" dirty="0" smtClean="0"/>
              <a:t>, </a:t>
            </a:r>
            <a:r>
              <a:rPr lang="en-US" dirty="0" smtClean="0">
                <a:latin typeface="Times New Roman" pitchFamily="18" charset="0"/>
                <a:cs typeface="Times New Roman" pitchFamily="18" charset="0"/>
              </a:rPr>
              <a:t>ca</a:t>
            </a:r>
            <a:r>
              <a:rPr lang="en-US" dirty="0" smtClean="0"/>
              <a:t>}</a:t>
            </a:r>
          </a:p>
          <a:p>
            <a:pPr lvl="1"/>
            <a:r>
              <a:rPr lang="en-US" b="1" dirty="0" smtClean="0">
                <a:solidFill>
                  <a:srgbClr val="008000"/>
                </a:solidFill>
              </a:rPr>
              <a:t>Option:</a:t>
            </a:r>
            <a:r>
              <a:rPr lang="en-US" dirty="0" smtClean="0"/>
              <a:t> Shingles as a bag (</a:t>
            </a:r>
            <a:r>
              <a:rPr lang="en-US" dirty="0" err="1" smtClean="0"/>
              <a:t>multiset</a:t>
            </a:r>
            <a:r>
              <a:rPr lang="en-US" dirty="0" smtClean="0"/>
              <a:t>), count </a:t>
            </a:r>
            <a:r>
              <a:rPr lang="en-US" dirty="0" err="1" smtClean="0">
                <a:latin typeface="Times New Roman" pitchFamily="18" charset="0"/>
                <a:cs typeface="Times New Roman" pitchFamily="18" charset="0"/>
              </a:rPr>
              <a:t>ab</a:t>
            </a:r>
            <a:r>
              <a:rPr lang="en-US" dirty="0" smtClean="0"/>
              <a:t> twice: </a:t>
            </a:r>
            <a:r>
              <a:rPr lang="en-US" b="1" dirty="0" smtClean="0"/>
              <a:t>S’(D</a:t>
            </a:r>
            <a:r>
              <a:rPr lang="en-US" b="1" baseline="-25000" dirty="0" smtClean="0"/>
              <a:t>1</a:t>
            </a:r>
            <a:r>
              <a:rPr lang="en-US" b="1" dirty="0" smtClean="0"/>
              <a:t>) = </a:t>
            </a:r>
            <a:r>
              <a:rPr lang="en-US" dirty="0" smtClean="0"/>
              <a:t>{</a:t>
            </a:r>
            <a:r>
              <a:rPr lang="en-US" dirty="0" err="1" smtClean="0">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err="1" smtClean="0">
                <a:latin typeface="Times New Roman" pitchFamily="18" charset="0"/>
                <a:cs typeface="Times New Roman" pitchFamily="18" charset="0"/>
              </a:rPr>
              <a:t>ca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ab</a:t>
            </a:r>
            <a:r>
              <a:rPr lang="en-US" dirty="0" smtClean="0"/>
              <a:t>}</a:t>
            </a:r>
          </a:p>
          <a:p>
            <a:endParaRPr lang="en-US" b="1" dirty="0">
              <a:solidFill>
                <a:schemeClr val="accent3"/>
              </a:solidFill>
            </a:endParaRP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20</a:t>
            </a:fld>
            <a:endParaRPr lang="en-US" dirty="0"/>
          </a:p>
        </p:txBody>
      </p:sp>
    </p:spTree>
    <p:extLst>
      <p:ext uri="{BB962C8B-B14F-4D97-AF65-F5344CB8AC3E}">
        <p14:creationId xmlns:p14="http://schemas.microsoft.com/office/powerpoint/2010/main" val="321591875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r>
              <a:rPr lang="en-US" dirty="0" smtClean="0"/>
              <a:t>Compressing Shingles</a:t>
            </a:r>
            <a:endParaRPr lang="en-US" dirty="0" smtClean="0">
              <a:solidFill>
                <a:srgbClr val="FF9900"/>
              </a:solidFill>
            </a:endParaRPr>
          </a:p>
        </p:txBody>
      </p:sp>
      <p:sp>
        <p:nvSpPr>
          <p:cNvPr id="270340" name="Rectangle 3"/>
          <p:cNvSpPr>
            <a:spLocks noGrp="1" noChangeArrowheads="1"/>
          </p:cNvSpPr>
          <p:nvPr>
            <p:ph idx="1"/>
          </p:nvPr>
        </p:nvSpPr>
        <p:spPr/>
        <p:txBody>
          <a:bodyPr>
            <a:normAutofit/>
          </a:bodyPr>
          <a:lstStyle/>
          <a:p>
            <a:r>
              <a:rPr lang="en-US" dirty="0" smtClean="0"/>
              <a:t>To </a:t>
            </a:r>
            <a:r>
              <a:rPr lang="en-US" b="1" dirty="0" smtClean="0">
                <a:solidFill>
                  <a:srgbClr val="0000FF"/>
                </a:solidFill>
              </a:rPr>
              <a:t>compress long shingles</a:t>
            </a:r>
            <a:r>
              <a:rPr lang="en-US" dirty="0" smtClean="0"/>
              <a:t>, we can </a:t>
            </a:r>
            <a:r>
              <a:rPr lang="en-US" b="1" dirty="0" smtClean="0">
                <a:solidFill>
                  <a:srgbClr val="0000FF"/>
                </a:solidFill>
              </a:rPr>
              <a:t>hash</a:t>
            </a:r>
            <a:r>
              <a:rPr lang="en-US" dirty="0" smtClean="0">
                <a:solidFill>
                  <a:srgbClr val="0000FF"/>
                </a:solidFill>
              </a:rPr>
              <a:t> </a:t>
            </a:r>
            <a:r>
              <a:rPr lang="en-US" dirty="0" smtClean="0"/>
              <a:t>them to (say) 4 bytes</a:t>
            </a:r>
          </a:p>
          <a:p>
            <a:r>
              <a:rPr lang="en-US" b="1" dirty="0" smtClean="0">
                <a:solidFill>
                  <a:srgbClr val="D60093"/>
                </a:solidFill>
              </a:rPr>
              <a:t>Represent a document by the set of hash values of its </a:t>
            </a:r>
            <a:r>
              <a:rPr lang="en-US" b="1" i="1" dirty="0" smtClean="0">
                <a:solidFill>
                  <a:srgbClr val="D60093"/>
                </a:solidFill>
              </a:rPr>
              <a:t>k</a:t>
            </a:r>
            <a:r>
              <a:rPr lang="en-US" b="1" dirty="0" smtClean="0">
                <a:solidFill>
                  <a:srgbClr val="D60093"/>
                </a:solidFill>
              </a:rPr>
              <a:t>-shingles</a:t>
            </a:r>
          </a:p>
          <a:p>
            <a:pPr lvl="1"/>
            <a:r>
              <a:rPr lang="en-US" b="1" dirty="0" smtClean="0">
                <a:solidFill>
                  <a:srgbClr val="0000FF"/>
                </a:solidFill>
              </a:rPr>
              <a:t>Idea:</a:t>
            </a:r>
            <a:r>
              <a:rPr lang="en-US" dirty="0" smtClean="0"/>
              <a:t> Two documents could (rarely) appear to have shingles in common, when in fact only the hash-values were shared</a:t>
            </a:r>
          </a:p>
          <a:p>
            <a:r>
              <a:rPr lang="en-US" b="1" dirty="0" smtClean="0">
                <a:solidFill>
                  <a:srgbClr val="008000"/>
                </a:solidFill>
              </a:rPr>
              <a:t>Example:</a:t>
            </a:r>
            <a:r>
              <a:rPr lang="en-US" dirty="0" smtClean="0">
                <a:solidFill>
                  <a:srgbClr val="008000"/>
                </a:solidFill>
              </a:rPr>
              <a:t> </a:t>
            </a:r>
            <a:r>
              <a:rPr lang="en-US" b="1" dirty="0"/>
              <a:t>k=2</a:t>
            </a:r>
            <a:r>
              <a:rPr lang="en-US" dirty="0"/>
              <a:t>; </a:t>
            </a:r>
            <a:r>
              <a:rPr lang="en-US" dirty="0" smtClean="0"/>
              <a:t>document </a:t>
            </a:r>
            <a:r>
              <a:rPr lang="en-US" b="1" dirty="0" smtClean="0"/>
              <a:t>D</a:t>
            </a:r>
            <a:r>
              <a:rPr lang="en-US" b="1" baseline="-25000" dirty="0" smtClean="0"/>
              <a:t>1</a:t>
            </a:r>
            <a:r>
              <a:rPr lang="en-US" dirty="0"/>
              <a:t>=</a:t>
            </a:r>
            <a:r>
              <a:rPr lang="en-US" b="1" dirty="0"/>
              <a:t> </a:t>
            </a:r>
            <a:r>
              <a:rPr lang="en-US" dirty="0" err="1">
                <a:latin typeface="Times New Roman" pitchFamily="18" charset="0"/>
                <a:cs typeface="Times New Roman" pitchFamily="18" charset="0"/>
              </a:rPr>
              <a:t>abcab</a:t>
            </a:r>
            <a:r>
              <a:rPr lang="en-US" dirty="0"/>
              <a:t/>
            </a:r>
            <a:br>
              <a:rPr lang="en-US" dirty="0"/>
            </a:br>
            <a:r>
              <a:rPr lang="en-US" dirty="0"/>
              <a:t>Set of 2-shingles: </a:t>
            </a:r>
            <a:r>
              <a:rPr lang="en-US" b="1" dirty="0"/>
              <a:t>S(D</a:t>
            </a:r>
            <a:r>
              <a:rPr lang="en-US" b="1" baseline="-25000" dirty="0"/>
              <a:t>1</a:t>
            </a:r>
            <a:r>
              <a:rPr lang="en-US" b="1" dirty="0" smtClean="0"/>
              <a:t>) </a:t>
            </a:r>
            <a:r>
              <a:rPr lang="en-US" dirty="0" smtClean="0"/>
              <a:t>= {</a:t>
            </a:r>
            <a:r>
              <a:rPr lang="en-US" dirty="0" err="1">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err="1">
                <a:latin typeface="Times New Roman" pitchFamily="18" charset="0"/>
                <a:cs typeface="Times New Roman" pitchFamily="18" charset="0"/>
              </a:rPr>
              <a:t>ca</a:t>
            </a:r>
            <a:r>
              <a:rPr lang="en-US" dirty="0" smtClean="0"/>
              <a:t>}</a:t>
            </a:r>
            <a:br>
              <a:rPr lang="en-US" dirty="0" smtClean="0"/>
            </a:br>
            <a:r>
              <a:rPr lang="en-US" dirty="0" smtClean="0"/>
              <a:t>Hash the singles: </a:t>
            </a:r>
            <a:r>
              <a:rPr lang="en-US" b="1" dirty="0" smtClean="0"/>
              <a:t>h(D</a:t>
            </a:r>
            <a:r>
              <a:rPr lang="en-US" b="1" baseline="-25000" dirty="0" smtClean="0"/>
              <a:t>1</a:t>
            </a:r>
            <a:r>
              <a:rPr lang="en-US" b="1" dirty="0" smtClean="0"/>
              <a:t>) </a:t>
            </a:r>
            <a:r>
              <a:rPr lang="en-US" dirty="0" smtClean="0"/>
              <a:t>= {</a:t>
            </a:r>
            <a:r>
              <a:rPr lang="en-US" dirty="0" smtClean="0">
                <a:latin typeface="Times New Roman" pitchFamily="18" charset="0"/>
                <a:cs typeface="Times New Roman" pitchFamily="18" charset="0"/>
              </a:rPr>
              <a:t>1</a:t>
            </a:r>
            <a:r>
              <a:rPr lang="en-US" dirty="0" smtClean="0"/>
              <a:t>, </a:t>
            </a:r>
            <a:r>
              <a:rPr lang="en-US" dirty="0" smtClean="0">
                <a:latin typeface="Times New Roman" pitchFamily="18" charset="0"/>
                <a:cs typeface="Times New Roman" pitchFamily="18" charset="0"/>
              </a:rPr>
              <a:t>5</a:t>
            </a:r>
            <a:r>
              <a:rPr lang="en-US" dirty="0" smtClean="0"/>
              <a:t>, </a:t>
            </a:r>
            <a:r>
              <a:rPr lang="en-US" dirty="0" smtClean="0">
                <a:latin typeface="Times New Roman" pitchFamily="18" charset="0"/>
                <a:cs typeface="Times New Roman" pitchFamily="18" charset="0"/>
              </a:rPr>
              <a:t>7</a:t>
            </a:r>
            <a:r>
              <a:rPr lang="en-US" dirty="0" smtClean="0"/>
              <a:t>}</a:t>
            </a: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spTree>
    <p:extLst>
      <p:ext uri="{BB962C8B-B14F-4D97-AF65-F5344CB8AC3E}">
        <p14:creationId xmlns:p14="http://schemas.microsoft.com/office/powerpoint/2010/main" val="341283059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dirty="0" smtClean="0"/>
              <a:t>Similarity Metric for Shingles</a:t>
            </a:r>
          </a:p>
        </p:txBody>
      </p:sp>
      <p:sp>
        <p:nvSpPr>
          <p:cNvPr id="272387" name="Content Placeholder 2"/>
          <p:cNvSpPr>
            <a:spLocks noGrp="1"/>
          </p:cNvSpPr>
          <p:nvPr>
            <p:ph idx="1"/>
          </p:nvPr>
        </p:nvSpPr>
        <p:spPr/>
        <p:txBody>
          <a:bodyPr/>
          <a:lstStyle/>
          <a:p>
            <a:r>
              <a:rPr lang="en-US" b="1" dirty="0" smtClean="0">
                <a:solidFill>
                  <a:srgbClr val="0000FF"/>
                </a:solidFill>
              </a:rPr>
              <a:t>Document D</a:t>
            </a:r>
            <a:r>
              <a:rPr lang="en-US" b="1" baseline="-25000" dirty="0" smtClean="0">
                <a:solidFill>
                  <a:srgbClr val="0000FF"/>
                </a:solidFill>
              </a:rPr>
              <a:t>1 </a:t>
            </a:r>
            <a:r>
              <a:rPr lang="en-US" b="1" dirty="0" smtClean="0">
                <a:solidFill>
                  <a:srgbClr val="0000FF"/>
                </a:solidFill>
              </a:rPr>
              <a:t>is a set of its k-shingles C</a:t>
            </a:r>
            <a:r>
              <a:rPr lang="en-US" b="1" baseline="-25000" dirty="0" smtClean="0">
                <a:solidFill>
                  <a:srgbClr val="0000FF"/>
                </a:solidFill>
              </a:rPr>
              <a:t>1</a:t>
            </a:r>
            <a:r>
              <a:rPr lang="en-US" b="1" dirty="0" smtClean="0">
                <a:solidFill>
                  <a:srgbClr val="0000FF"/>
                </a:solidFill>
              </a:rPr>
              <a:t>=S(D</a:t>
            </a:r>
            <a:r>
              <a:rPr lang="en-US" b="1" baseline="-25000" dirty="0" smtClean="0">
                <a:solidFill>
                  <a:srgbClr val="0000FF"/>
                </a:solidFill>
              </a:rPr>
              <a:t>1</a:t>
            </a:r>
            <a:r>
              <a:rPr lang="en-US" b="1" dirty="0" smtClean="0">
                <a:solidFill>
                  <a:srgbClr val="0000FF"/>
                </a:solidFill>
              </a:rPr>
              <a:t>)</a:t>
            </a:r>
          </a:p>
          <a:p>
            <a:r>
              <a:rPr lang="en-US" dirty="0" smtClean="0"/>
              <a:t>Equivalently, each document is a </a:t>
            </a:r>
            <a:br>
              <a:rPr lang="en-US" dirty="0" smtClean="0"/>
            </a:br>
            <a:r>
              <a:rPr lang="en-US" dirty="0" smtClean="0"/>
              <a:t>0/1 vector in the space of </a:t>
            </a:r>
            <a:r>
              <a:rPr lang="en-US" i="1" dirty="0" smtClean="0"/>
              <a:t>k</a:t>
            </a:r>
            <a:r>
              <a:rPr lang="en-US" dirty="0" smtClean="0"/>
              <a:t>-shingles</a:t>
            </a:r>
          </a:p>
          <a:p>
            <a:pPr lvl="1"/>
            <a:r>
              <a:rPr lang="en-US" dirty="0" smtClean="0"/>
              <a:t>Each unique shingle is a dimension</a:t>
            </a:r>
          </a:p>
          <a:p>
            <a:pPr lvl="1"/>
            <a:r>
              <a:rPr lang="en-US" dirty="0" smtClean="0"/>
              <a:t>Vectors are very sparse</a:t>
            </a:r>
          </a:p>
          <a:p>
            <a:r>
              <a:rPr lang="en-US" b="1" dirty="0" smtClean="0"/>
              <a:t>A natural similarity measure is the </a:t>
            </a:r>
            <a:r>
              <a:rPr lang="en-US" dirty="0" smtClean="0"/>
              <a:t/>
            </a:r>
            <a:br>
              <a:rPr lang="en-US" dirty="0" smtClean="0"/>
            </a:br>
            <a:r>
              <a:rPr lang="en-US" b="1" dirty="0" err="1" smtClean="0">
                <a:solidFill>
                  <a:srgbClr val="D60093"/>
                </a:solidFill>
              </a:rPr>
              <a:t>Jaccard</a:t>
            </a:r>
            <a:r>
              <a:rPr lang="en-US" b="1" dirty="0" smtClean="0">
                <a:solidFill>
                  <a:srgbClr val="D60093"/>
                </a:solidFill>
              </a:rPr>
              <a:t> similarity:</a:t>
            </a:r>
          </a:p>
          <a:p>
            <a:pPr>
              <a:buNone/>
            </a:pPr>
            <a:r>
              <a:rPr lang="en-US" i="1" dirty="0" smtClean="0"/>
              <a:t>		</a:t>
            </a:r>
            <a:r>
              <a:rPr lang="en-US" i="1" dirty="0" err="1"/>
              <a:t>s</a:t>
            </a:r>
            <a:r>
              <a:rPr lang="en-US" i="1" dirty="0" err="1" smtClean="0"/>
              <a:t>im</a:t>
            </a:r>
            <a:r>
              <a:rPr lang="en-US" dirty="0" smtClean="0"/>
              <a:t>(D</a:t>
            </a:r>
            <a:r>
              <a:rPr lang="en-US" baseline="-25000" dirty="0" smtClean="0"/>
              <a:t>1</a:t>
            </a:r>
            <a:r>
              <a:rPr lang="en-US" dirty="0" smtClean="0"/>
              <a:t>, D</a:t>
            </a:r>
            <a:r>
              <a:rPr lang="en-US" baseline="-25000" dirty="0" smtClean="0"/>
              <a:t>2</a:t>
            </a:r>
            <a:r>
              <a:rPr lang="en-US" dirty="0" smtClean="0"/>
              <a:t>) = |C</a:t>
            </a:r>
            <a:r>
              <a:rPr lang="en-US" baseline="-25000" dirty="0" smtClean="0"/>
              <a:t>1</a:t>
            </a:r>
            <a:r>
              <a:rPr lang="en-US" dirty="0" smtClean="0">
                <a:sym typeface="Symbol" pitchFamily="18" charset="2"/>
              </a:rPr>
              <a:t>C</a:t>
            </a:r>
            <a:r>
              <a:rPr lang="en-US" baseline="-25000" dirty="0" smtClean="0">
                <a:sym typeface="Symbol" pitchFamily="18" charset="2"/>
              </a:rPr>
              <a:t>2</a:t>
            </a:r>
            <a:r>
              <a:rPr lang="en-US" dirty="0" smtClean="0">
                <a:sym typeface="Symbol" pitchFamily="18" charset="2"/>
              </a:rPr>
              <a:t>|/|C</a:t>
            </a:r>
            <a:r>
              <a:rPr lang="en-US" baseline="-25000" dirty="0" smtClean="0">
                <a:sym typeface="Symbol" pitchFamily="18" charset="2"/>
              </a:rPr>
              <a:t>1</a:t>
            </a:r>
            <a:r>
              <a:rPr lang="en-US" dirty="0" smtClean="0">
                <a:sym typeface="Symbol" pitchFamily="18" charset="2"/>
              </a:rPr>
              <a:t>C</a:t>
            </a:r>
            <a:r>
              <a:rPr lang="en-US" baseline="-25000" dirty="0" smtClean="0">
                <a:sym typeface="Symbol" pitchFamily="18" charset="2"/>
              </a:rPr>
              <a:t>2</a:t>
            </a:r>
            <a:r>
              <a:rPr lang="en-US" dirty="0" smtClean="0">
                <a:sym typeface="Symbol" pitchFamily="18" charset="2"/>
              </a:rPr>
              <a:t>|</a:t>
            </a:r>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22</a:t>
            </a:fld>
            <a:endParaRPr lang="en-US"/>
          </a:p>
        </p:txBody>
      </p:sp>
      <p:sp>
        <p:nvSpPr>
          <p:cNvPr id="7" name="Oval 3"/>
          <p:cNvSpPr>
            <a:spLocks noChangeArrowheads="1"/>
          </p:cNvSpPr>
          <p:nvPr/>
        </p:nvSpPr>
        <p:spPr bwMode="auto">
          <a:xfrm>
            <a:off x="3733800" y="56007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8" name="Oval 4"/>
          <p:cNvSpPr>
            <a:spLocks noChangeArrowheads="1"/>
          </p:cNvSpPr>
          <p:nvPr/>
        </p:nvSpPr>
        <p:spPr bwMode="auto">
          <a:xfrm>
            <a:off x="3048000" y="56007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9" name="Oval 5"/>
          <p:cNvSpPr>
            <a:spLocks noChangeArrowheads="1"/>
          </p:cNvSpPr>
          <p:nvPr/>
        </p:nvSpPr>
        <p:spPr bwMode="auto">
          <a:xfrm>
            <a:off x="4191000" y="6248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0" name="Oval 6"/>
          <p:cNvSpPr>
            <a:spLocks noChangeArrowheads="1"/>
          </p:cNvSpPr>
          <p:nvPr/>
        </p:nvSpPr>
        <p:spPr bwMode="auto">
          <a:xfrm>
            <a:off x="3429000" y="60198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1" name="Oval 7"/>
          <p:cNvSpPr>
            <a:spLocks noChangeArrowheads="1"/>
          </p:cNvSpPr>
          <p:nvPr/>
        </p:nvSpPr>
        <p:spPr bwMode="auto">
          <a:xfrm>
            <a:off x="4038600" y="59436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8"/>
          <p:cNvSpPr>
            <a:spLocks noChangeArrowheads="1"/>
          </p:cNvSpPr>
          <p:nvPr/>
        </p:nvSpPr>
        <p:spPr bwMode="auto">
          <a:xfrm>
            <a:off x="4419600" y="5829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9"/>
          <p:cNvSpPr>
            <a:spLocks noChangeArrowheads="1"/>
          </p:cNvSpPr>
          <p:nvPr/>
        </p:nvSpPr>
        <p:spPr bwMode="auto">
          <a:xfrm>
            <a:off x="4495800" y="60960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10"/>
          <p:cNvSpPr>
            <a:spLocks noChangeArrowheads="1"/>
          </p:cNvSpPr>
          <p:nvPr/>
        </p:nvSpPr>
        <p:spPr bwMode="auto">
          <a:xfrm>
            <a:off x="5257800" y="5867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11"/>
          <p:cNvSpPr>
            <a:spLocks noChangeArrowheads="1"/>
          </p:cNvSpPr>
          <p:nvPr/>
        </p:nvSpPr>
        <p:spPr bwMode="auto">
          <a:xfrm>
            <a:off x="5257800" y="6248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2"/>
          <p:cNvSpPr>
            <a:spLocks noChangeArrowheads="1"/>
          </p:cNvSpPr>
          <p:nvPr/>
        </p:nvSpPr>
        <p:spPr bwMode="auto">
          <a:xfrm>
            <a:off x="3657600" y="64008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Tree>
    <p:extLst>
      <p:ext uri="{BB962C8B-B14F-4D97-AF65-F5344CB8AC3E}">
        <p14:creationId xmlns:p14="http://schemas.microsoft.com/office/powerpoint/2010/main" val="154276129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2"/>
          <p:cNvSpPr>
            <a:spLocks noGrp="1" noChangeArrowheads="1"/>
          </p:cNvSpPr>
          <p:nvPr>
            <p:ph type="title"/>
          </p:nvPr>
        </p:nvSpPr>
        <p:spPr/>
        <p:txBody>
          <a:bodyPr/>
          <a:lstStyle/>
          <a:p>
            <a:r>
              <a:rPr lang="en-US" smtClean="0"/>
              <a:t>Working Assumption</a:t>
            </a:r>
          </a:p>
        </p:txBody>
      </p:sp>
      <p:sp>
        <p:nvSpPr>
          <p:cNvPr id="269316" name="Rectangle 3"/>
          <p:cNvSpPr>
            <a:spLocks noGrp="1" noChangeArrowheads="1"/>
          </p:cNvSpPr>
          <p:nvPr>
            <p:ph idx="1"/>
          </p:nvPr>
        </p:nvSpPr>
        <p:spPr/>
        <p:txBody>
          <a:bodyPr/>
          <a:lstStyle/>
          <a:p>
            <a:r>
              <a:rPr lang="en-US" b="1" dirty="0" smtClean="0">
                <a:solidFill>
                  <a:srgbClr val="0000FF"/>
                </a:solidFill>
              </a:rPr>
              <a:t>Documents that have lots of shingles in common have similar text, even if the text appears in different order</a:t>
            </a:r>
          </a:p>
          <a:p>
            <a:pPr lvl="8"/>
            <a:endParaRPr lang="en-US" dirty="0" smtClean="0"/>
          </a:p>
          <a:p>
            <a:r>
              <a:rPr lang="en-US" b="1" dirty="0" smtClean="0">
                <a:solidFill>
                  <a:srgbClr val="008000"/>
                </a:solidFill>
              </a:rPr>
              <a:t>Caveat:</a:t>
            </a:r>
            <a:r>
              <a:rPr lang="en-US" dirty="0" smtClean="0"/>
              <a:t> You must pick </a:t>
            </a:r>
            <a:r>
              <a:rPr lang="en-US" b="1" i="1" dirty="0" smtClean="0"/>
              <a:t>k</a:t>
            </a:r>
            <a:r>
              <a:rPr lang="en-US" dirty="0" smtClean="0"/>
              <a:t> large enough, or most documents will have most shingles</a:t>
            </a:r>
          </a:p>
          <a:p>
            <a:pPr lvl="1"/>
            <a:r>
              <a:rPr lang="en-US" b="1" i="1" dirty="0" smtClean="0"/>
              <a:t>k</a:t>
            </a:r>
            <a:r>
              <a:rPr lang="en-US" i="1" dirty="0" smtClean="0"/>
              <a:t> </a:t>
            </a:r>
            <a:r>
              <a:rPr lang="en-US" dirty="0" smtClean="0"/>
              <a:t>= 5 is OK for short documents</a:t>
            </a:r>
          </a:p>
          <a:p>
            <a:pPr lvl="1"/>
            <a:r>
              <a:rPr lang="en-US" b="1" i="1" dirty="0" smtClean="0"/>
              <a:t>k</a:t>
            </a:r>
            <a:r>
              <a:rPr lang="en-US" dirty="0" smtClean="0"/>
              <a:t> = 10 is better for long documents</a:t>
            </a: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p:spTree>
    <p:extLst>
      <p:ext uri="{BB962C8B-B14F-4D97-AF65-F5344CB8AC3E}">
        <p14:creationId xmlns:p14="http://schemas.microsoft.com/office/powerpoint/2010/main" val="111010951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smtClean="0"/>
              <a:t>Motivation for </a:t>
            </a:r>
            <a:r>
              <a:rPr lang="en-US" dirty="0" err="1" smtClean="0"/>
              <a:t>Minhash</a:t>
            </a:r>
            <a:r>
              <a:rPr lang="en-US" dirty="0" smtClean="0"/>
              <a:t>/LSH</a:t>
            </a:r>
          </a:p>
        </p:txBody>
      </p:sp>
      <mc:AlternateContent xmlns:mc="http://schemas.openxmlformats.org/markup-compatibility/2006" xmlns:a14="http://schemas.microsoft.com/office/drawing/2010/main">
        <mc:Choice Requires="a14">
          <p:sp>
            <p:nvSpPr>
              <p:cNvPr id="273411" name="Rectangle 3"/>
              <p:cNvSpPr>
                <a:spLocks noGrp="1" noChangeArrowheads="1"/>
              </p:cNvSpPr>
              <p:nvPr>
                <p:ph idx="1"/>
              </p:nvPr>
            </p:nvSpPr>
            <p:spPr>
              <a:xfrm>
                <a:off x="457200" y="1295400"/>
                <a:ext cx="8610600" cy="5257801"/>
              </a:xfrm>
            </p:spPr>
            <p:txBody>
              <a:bodyPr/>
              <a:lstStyle/>
              <a:p>
                <a:r>
                  <a:rPr lang="en-US" b="1" dirty="0" smtClean="0">
                    <a:solidFill>
                      <a:srgbClr val="0000FF"/>
                    </a:solidFill>
                  </a:rPr>
                  <a:t>Suppose we need to find near-duplicate documents among </a:t>
                </a:r>
                <a14:m>
                  <m:oMath xmlns:m="http://schemas.openxmlformats.org/officeDocument/2006/math">
                    <m:r>
                      <a:rPr lang="en-US" b="1" i="1" dirty="0" smtClean="0">
                        <a:solidFill>
                          <a:srgbClr val="0000FF"/>
                        </a:solidFill>
                        <a:latin typeface="Cambria Math"/>
                      </a:rPr>
                      <m:t>𝑵</m:t>
                    </m:r>
                    <m:r>
                      <a:rPr lang="en-US" b="1" i="1" dirty="0" smtClean="0">
                        <a:solidFill>
                          <a:srgbClr val="0000FF"/>
                        </a:solidFill>
                        <a:latin typeface="Cambria Math"/>
                      </a:rPr>
                      <m:t>=</m:t>
                    </m:r>
                    <m:r>
                      <a:rPr lang="en-US" b="1" i="1" dirty="0" smtClean="0">
                        <a:solidFill>
                          <a:srgbClr val="0000FF"/>
                        </a:solidFill>
                        <a:latin typeface="Cambria Math"/>
                      </a:rPr>
                      <m:t>𝟏</m:t>
                    </m:r>
                  </m:oMath>
                </a14:m>
                <a:r>
                  <a:rPr lang="en-US" b="1" dirty="0" smtClean="0">
                    <a:solidFill>
                      <a:srgbClr val="0000FF"/>
                    </a:solidFill>
                  </a:rPr>
                  <a:t> million documents</a:t>
                </a:r>
              </a:p>
              <a:p>
                <a:pPr lvl="8"/>
                <a:endParaRPr lang="en-US" dirty="0" smtClean="0">
                  <a:solidFill>
                    <a:srgbClr val="0000FF"/>
                  </a:solidFill>
                </a:endParaRPr>
              </a:p>
              <a:p>
                <a:r>
                  <a:rPr lang="en-US" dirty="0" smtClean="0"/>
                  <a:t>Naïvely, we would have to compute </a:t>
                </a:r>
                <a:r>
                  <a:rPr lang="en-US" b="1" dirty="0" smtClean="0">
                    <a:solidFill>
                      <a:srgbClr val="FF0066"/>
                    </a:solidFill>
                  </a:rPr>
                  <a:t>pairwise </a:t>
                </a:r>
                <a:br>
                  <a:rPr lang="en-US" b="1" dirty="0" smtClean="0">
                    <a:solidFill>
                      <a:srgbClr val="FF0066"/>
                    </a:solidFill>
                  </a:rPr>
                </a:br>
                <a:r>
                  <a:rPr lang="en-US" b="1" dirty="0" err="1" smtClean="0">
                    <a:solidFill>
                      <a:srgbClr val="FF0066"/>
                    </a:solidFill>
                  </a:rPr>
                  <a:t>Jaccard</a:t>
                </a:r>
                <a:r>
                  <a:rPr lang="en-US" b="1" dirty="0" smtClean="0">
                    <a:solidFill>
                      <a:srgbClr val="FF0066"/>
                    </a:solidFill>
                  </a:rPr>
                  <a:t> similarities </a:t>
                </a:r>
                <a:r>
                  <a:rPr lang="en-US" dirty="0" smtClean="0"/>
                  <a:t>for </a:t>
                </a:r>
                <a:r>
                  <a:rPr lang="en-US" b="1" dirty="0" smtClean="0"/>
                  <a:t>every pair of docs</a:t>
                </a:r>
              </a:p>
              <a:p>
                <a:pPr lvl="1"/>
                <a14:m>
                  <m:oMath xmlns:m="http://schemas.openxmlformats.org/officeDocument/2006/math">
                    <m:r>
                      <a:rPr lang="en-US" b="1" i="1" dirty="0" smtClean="0">
                        <a:latin typeface="Cambria Math"/>
                      </a:rPr>
                      <m:t>𝑵</m:t>
                    </m:r>
                    <m:r>
                      <a:rPr lang="en-US" b="1" i="1" dirty="0" smtClean="0">
                        <a:latin typeface="Cambria Math"/>
                      </a:rPr>
                      <m:t>(</m:t>
                    </m:r>
                    <m:r>
                      <a:rPr lang="en-US" b="1" i="1" dirty="0" smtClean="0">
                        <a:latin typeface="Cambria Math"/>
                      </a:rPr>
                      <m:t>𝑵</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𝟐</m:t>
                    </m:r>
                  </m:oMath>
                </a14:m>
                <a:r>
                  <a:rPr lang="en-US" b="1" dirty="0" smtClean="0"/>
                  <a:t> </a:t>
                </a:r>
                <a:r>
                  <a:rPr lang="en-US" b="1" dirty="0" smtClean="0">
                    <a:cs typeface="Arial" pitchFamily="34" charset="0"/>
                  </a:rPr>
                  <a:t>≈ 5*10</a:t>
                </a:r>
                <a:r>
                  <a:rPr lang="en-US" b="1" baseline="30000" dirty="0" smtClean="0">
                    <a:cs typeface="Arial" pitchFamily="34" charset="0"/>
                  </a:rPr>
                  <a:t>11</a:t>
                </a:r>
                <a:r>
                  <a:rPr lang="en-US" b="1" dirty="0" smtClean="0">
                    <a:cs typeface="Arial" pitchFamily="34" charset="0"/>
                  </a:rPr>
                  <a:t> </a:t>
                </a:r>
                <a:r>
                  <a:rPr lang="en-US" dirty="0" smtClean="0">
                    <a:cs typeface="Arial" pitchFamily="34" charset="0"/>
                  </a:rPr>
                  <a:t>comparisons</a:t>
                </a:r>
              </a:p>
              <a:p>
                <a:pPr lvl="1"/>
                <a:r>
                  <a:rPr lang="en-US" dirty="0" smtClean="0">
                    <a:cs typeface="Arial" pitchFamily="34" charset="0"/>
                  </a:rPr>
                  <a:t>At 10</a:t>
                </a:r>
                <a:r>
                  <a:rPr lang="en-US" baseline="30000" dirty="0" smtClean="0">
                    <a:cs typeface="Arial" pitchFamily="34" charset="0"/>
                  </a:rPr>
                  <a:t>5</a:t>
                </a:r>
                <a:r>
                  <a:rPr lang="en-US" dirty="0" smtClean="0">
                    <a:cs typeface="Arial" pitchFamily="34" charset="0"/>
                  </a:rPr>
                  <a:t> </a:t>
                </a:r>
                <a:r>
                  <a:rPr lang="en-US" dirty="0" err="1" smtClean="0">
                    <a:cs typeface="Arial" pitchFamily="34" charset="0"/>
                  </a:rPr>
                  <a:t>secs</a:t>
                </a:r>
                <a:r>
                  <a:rPr lang="en-US" dirty="0" smtClean="0">
                    <a:cs typeface="Arial" pitchFamily="34" charset="0"/>
                  </a:rPr>
                  <a:t>/day and 10</a:t>
                </a:r>
                <a:r>
                  <a:rPr lang="en-US" baseline="30000" dirty="0" smtClean="0">
                    <a:cs typeface="Arial" pitchFamily="34" charset="0"/>
                  </a:rPr>
                  <a:t>6</a:t>
                </a:r>
                <a:r>
                  <a:rPr lang="en-US" dirty="0" smtClean="0">
                    <a:cs typeface="Arial" pitchFamily="34" charset="0"/>
                  </a:rPr>
                  <a:t> comparisons/sec, </a:t>
                </a:r>
                <a:br>
                  <a:rPr lang="en-US" dirty="0" smtClean="0">
                    <a:cs typeface="Arial" pitchFamily="34" charset="0"/>
                  </a:rPr>
                </a:br>
                <a:r>
                  <a:rPr lang="en-US" dirty="0" smtClean="0">
                    <a:cs typeface="Arial" pitchFamily="34" charset="0"/>
                  </a:rPr>
                  <a:t>it would take </a:t>
                </a:r>
                <a:r>
                  <a:rPr lang="en-US" b="1" dirty="0" smtClean="0">
                    <a:cs typeface="Arial" pitchFamily="34" charset="0"/>
                  </a:rPr>
                  <a:t>5 days</a:t>
                </a:r>
              </a:p>
              <a:p>
                <a:pPr lvl="8"/>
                <a:endParaRPr lang="en-US" dirty="0" smtClean="0">
                  <a:cs typeface="Arial" pitchFamily="34" charset="0"/>
                </a:endParaRPr>
              </a:p>
              <a:p>
                <a:r>
                  <a:rPr lang="en-US" dirty="0" smtClean="0">
                    <a:cs typeface="Arial" pitchFamily="34" charset="0"/>
                  </a:rPr>
                  <a:t>For </a:t>
                </a:r>
                <a14:m>
                  <m:oMath xmlns:m="http://schemas.openxmlformats.org/officeDocument/2006/math">
                    <m:r>
                      <a:rPr lang="en-US" b="1" i="1" dirty="0" smtClean="0">
                        <a:latin typeface="Cambria Math"/>
                        <a:cs typeface="Arial" pitchFamily="34" charset="0"/>
                      </a:rPr>
                      <m:t>𝑵</m:t>
                    </m:r>
                    <m:r>
                      <a:rPr lang="en-US" b="1" i="1" dirty="0" smtClean="0">
                        <a:latin typeface="Cambria Math"/>
                        <a:cs typeface="Arial" pitchFamily="34" charset="0"/>
                      </a:rPr>
                      <m:t> = </m:t>
                    </m:r>
                    <m:r>
                      <a:rPr lang="en-US" b="1" i="1" dirty="0" smtClean="0">
                        <a:latin typeface="Cambria Math"/>
                        <a:cs typeface="Arial" pitchFamily="34" charset="0"/>
                      </a:rPr>
                      <m:t>𝟏𝟎</m:t>
                    </m:r>
                  </m:oMath>
                </a14:m>
                <a:r>
                  <a:rPr lang="en-US" dirty="0" smtClean="0">
                    <a:cs typeface="Arial" pitchFamily="34" charset="0"/>
                  </a:rPr>
                  <a:t> million, it takes more than a year…</a:t>
                </a:r>
              </a:p>
            </p:txBody>
          </p:sp>
        </mc:Choice>
        <mc:Fallback xmlns="">
          <p:sp>
            <p:nvSpPr>
              <p:cNvPr id="273411" name="Rectangle 3"/>
              <p:cNvSpPr>
                <a:spLocks noGrp="1" noRot="1" noChangeAspect="1" noMove="1" noResize="1" noEditPoints="1" noAdjustHandles="1" noChangeArrowheads="1" noChangeShapeType="1" noTextEdit="1"/>
              </p:cNvSpPr>
              <p:nvPr>
                <p:ph idx="1"/>
              </p:nvPr>
            </p:nvSpPr>
            <p:spPr>
              <a:xfrm>
                <a:off x="457200" y="1295400"/>
                <a:ext cx="8610600" cy="5257801"/>
              </a:xfrm>
              <a:blipFill rotWithShape="1">
                <a:blip r:embed="rId2"/>
                <a:stretch>
                  <a:fillRect t="-696" r="-495"/>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24</a:t>
            </a:fld>
            <a:endParaRPr lang="en-US"/>
          </a:p>
        </p:txBody>
      </p:sp>
    </p:spTree>
    <p:extLst>
      <p:ext uri="{BB962C8B-B14F-4D97-AF65-F5344CB8AC3E}">
        <p14:creationId xmlns:p14="http://schemas.microsoft.com/office/powerpoint/2010/main" val="426732957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smtClean="0"/>
              <a:t/>
            </a:r>
            <a:br>
              <a:rPr lang="en-US" dirty="0" smtClean="0"/>
            </a:br>
            <a:r>
              <a:rPr lang="en-US" dirty="0" err="1" smtClean="0"/>
              <a:t>MinHashing</a:t>
            </a:r>
            <a:endParaRPr lang="en-US" dirty="0"/>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smtClean="0"/>
              <a:t>Step 2:</a:t>
            </a:r>
            <a:r>
              <a:rPr lang="en-US" sz="3200" dirty="0" smtClean="0"/>
              <a:t> </a:t>
            </a:r>
            <a:r>
              <a:rPr lang="en-US" sz="3200" b="1" i="1" dirty="0" err="1">
                <a:solidFill>
                  <a:srgbClr val="FF0066"/>
                </a:solidFill>
              </a:rPr>
              <a:t>Minhashing</a:t>
            </a:r>
            <a:r>
              <a:rPr lang="en-US" sz="3200" b="1" i="1" dirty="0">
                <a:solidFill>
                  <a:srgbClr val="FF0066"/>
                </a:solidFill>
              </a:rPr>
              <a:t>:</a:t>
            </a:r>
            <a:r>
              <a:rPr lang="en-US" sz="3200" dirty="0"/>
              <a:t> Convert </a:t>
            </a:r>
            <a:r>
              <a:rPr lang="en-US" sz="3200" b="1" dirty="0"/>
              <a:t>large sets</a:t>
            </a:r>
            <a:r>
              <a:rPr lang="en-US" sz="3200" dirty="0"/>
              <a:t> to </a:t>
            </a:r>
            <a:r>
              <a:rPr lang="en-US" sz="3200" b="1" dirty="0"/>
              <a:t>short signatures</a:t>
            </a:r>
            <a:r>
              <a:rPr lang="en-US" sz="3200" dirty="0"/>
              <a:t>, while </a:t>
            </a:r>
            <a:r>
              <a:rPr lang="en-US" sz="3200" b="1" u="sng" dirty="0"/>
              <a:t>preserving similarity</a:t>
            </a:r>
          </a:p>
          <a:p>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12"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smtClean="0"/>
                <a:t>Min-Hash-</a:t>
              </a:r>
              <a:endParaRPr lang="en-US" sz="1800" dirty="0"/>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smtClean="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333356015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dirty="0" smtClean="0"/>
              <a:t>Encoding Sets as Bit Vectors</a:t>
            </a:r>
          </a:p>
        </p:txBody>
      </p:sp>
      <p:sp>
        <p:nvSpPr>
          <p:cNvPr id="263171" name="Rectangle 3"/>
          <p:cNvSpPr>
            <a:spLocks noGrp="1" noChangeArrowheads="1"/>
          </p:cNvSpPr>
          <p:nvPr>
            <p:ph idx="1"/>
          </p:nvPr>
        </p:nvSpPr>
        <p:spPr>
          <a:xfrm>
            <a:off x="457200" y="1371600"/>
            <a:ext cx="8229600" cy="5181600"/>
          </a:xfrm>
        </p:spPr>
        <p:txBody>
          <a:bodyPr>
            <a:normAutofit/>
          </a:bodyPr>
          <a:lstStyle/>
          <a:p>
            <a:r>
              <a:rPr lang="en-US" sz="2800" dirty="0" smtClean="0">
                <a:solidFill>
                  <a:srgbClr val="0000FF"/>
                </a:solidFill>
              </a:rPr>
              <a:t>Many similarity problems can be </a:t>
            </a:r>
            <a:br>
              <a:rPr lang="en-US" sz="2800" dirty="0" smtClean="0">
                <a:solidFill>
                  <a:srgbClr val="0000FF"/>
                </a:solidFill>
              </a:rPr>
            </a:br>
            <a:r>
              <a:rPr lang="en-US" sz="2800" dirty="0" smtClean="0">
                <a:solidFill>
                  <a:srgbClr val="0000FF"/>
                </a:solidFill>
              </a:rPr>
              <a:t>formalized as </a:t>
            </a:r>
            <a:r>
              <a:rPr lang="en-US" sz="2800" b="1" dirty="0" smtClean="0">
                <a:solidFill>
                  <a:srgbClr val="0000FF"/>
                </a:solidFill>
              </a:rPr>
              <a:t>finding subsets that </a:t>
            </a:r>
            <a:br>
              <a:rPr lang="en-US" sz="2800" b="1" dirty="0" smtClean="0">
                <a:solidFill>
                  <a:srgbClr val="0000FF"/>
                </a:solidFill>
              </a:rPr>
            </a:br>
            <a:r>
              <a:rPr lang="en-US" sz="2800" b="1" dirty="0" smtClean="0">
                <a:solidFill>
                  <a:srgbClr val="0000FF"/>
                </a:solidFill>
              </a:rPr>
              <a:t>have significant intersection</a:t>
            </a:r>
          </a:p>
          <a:p>
            <a:r>
              <a:rPr lang="en-US" sz="2800" b="1" dirty="0" smtClean="0">
                <a:solidFill>
                  <a:srgbClr val="FF0066"/>
                </a:solidFill>
              </a:rPr>
              <a:t>Encode sets using 0/1 (bit, </a:t>
            </a:r>
            <a:r>
              <a:rPr lang="en-US" sz="2800" b="1" dirty="0" err="1" smtClean="0">
                <a:solidFill>
                  <a:srgbClr val="FF0066"/>
                </a:solidFill>
              </a:rPr>
              <a:t>boolean</a:t>
            </a:r>
            <a:r>
              <a:rPr lang="en-US" sz="2800" b="1" dirty="0" smtClean="0">
                <a:solidFill>
                  <a:srgbClr val="FF0066"/>
                </a:solidFill>
              </a:rPr>
              <a:t>) vectors </a:t>
            </a:r>
          </a:p>
          <a:p>
            <a:pPr lvl="1"/>
            <a:r>
              <a:rPr lang="en-US" sz="2400" dirty="0" smtClean="0"/>
              <a:t>One dimension per element in the universal set</a:t>
            </a:r>
          </a:p>
          <a:p>
            <a:r>
              <a:rPr lang="en-US" sz="2800" dirty="0" smtClean="0"/>
              <a:t>Interpret </a:t>
            </a:r>
            <a:r>
              <a:rPr lang="en-US" sz="2800" dirty="0" smtClean="0">
                <a:solidFill>
                  <a:srgbClr val="FF0066"/>
                </a:solidFill>
              </a:rPr>
              <a:t>set intersection as bitwise </a:t>
            </a:r>
            <a:r>
              <a:rPr lang="en-US" sz="2800" b="1" dirty="0" smtClean="0">
                <a:solidFill>
                  <a:srgbClr val="FF0066"/>
                </a:solidFill>
              </a:rPr>
              <a:t>AND</a:t>
            </a:r>
            <a:r>
              <a:rPr lang="en-US" sz="2800" dirty="0" smtClean="0"/>
              <a:t>, and </a:t>
            </a:r>
            <a:br>
              <a:rPr lang="en-US" sz="2800" dirty="0" smtClean="0"/>
            </a:br>
            <a:r>
              <a:rPr lang="en-US" sz="2800" dirty="0" smtClean="0">
                <a:solidFill>
                  <a:srgbClr val="0000FF"/>
                </a:solidFill>
              </a:rPr>
              <a:t>set union as bitwise </a:t>
            </a:r>
            <a:r>
              <a:rPr lang="en-US" sz="2800" b="1" dirty="0" smtClean="0">
                <a:solidFill>
                  <a:srgbClr val="0000FF"/>
                </a:solidFill>
              </a:rPr>
              <a:t>OR</a:t>
            </a:r>
          </a:p>
          <a:p>
            <a:pPr lvl="8"/>
            <a:endParaRPr lang="en-US" sz="1400" dirty="0" smtClean="0"/>
          </a:p>
          <a:p>
            <a:r>
              <a:rPr lang="en-US" sz="2800" b="1" dirty="0" smtClean="0">
                <a:solidFill>
                  <a:srgbClr val="008000"/>
                </a:solidFill>
              </a:rPr>
              <a:t>Example:</a:t>
            </a:r>
            <a:r>
              <a:rPr lang="en-US" sz="2800" dirty="0" smtClean="0"/>
              <a:t> </a:t>
            </a:r>
            <a:r>
              <a:rPr lang="en-US" sz="2800" b="1" dirty="0" smtClean="0"/>
              <a:t>C</a:t>
            </a:r>
            <a:r>
              <a:rPr lang="en-US" sz="2800" b="1" baseline="-25000" dirty="0" smtClean="0"/>
              <a:t>1</a:t>
            </a:r>
            <a:r>
              <a:rPr lang="en-US" sz="2800" dirty="0" smtClean="0"/>
              <a:t> = 10111; </a:t>
            </a:r>
            <a:r>
              <a:rPr lang="en-US" sz="2800" b="1" dirty="0" smtClean="0"/>
              <a:t>C</a:t>
            </a:r>
            <a:r>
              <a:rPr lang="en-US" sz="2800" b="1" baseline="-25000" dirty="0" smtClean="0"/>
              <a:t>2</a:t>
            </a:r>
            <a:r>
              <a:rPr lang="en-US" sz="2800" dirty="0" smtClean="0"/>
              <a:t> = 10011</a:t>
            </a:r>
          </a:p>
          <a:p>
            <a:pPr lvl="1"/>
            <a:r>
              <a:rPr lang="en-US" sz="2400" dirty="0" smtClean="0"/>
              <a:t>Size of intersection </a:t>
            </a:r>
            <a:r>
              <a:rPr lang="en-US" sz="2400" b="1" dirty="0" smtClean="0"/>
              <a:t>= 3</a:t>
            </a:r>
            <a:r>
              <a:rPr lang="en-US" sz="2400" dirty="0" smtClean="0"/>
              <a:t>; size of union </a:t>
            </a:r>
            <a:r>
              <a:rPr lang="en-US" sz="2400" b="1" dirty="0" smtClean="0"/>
              <a:t>= 4</a:t>
            </a:r>
            <a:r>
              <a:rPr lang="en-US" sz="2400" dirty="0" smtClean="0"/>
              <a:t>, </a:t>
            </a:r>
          </a:p>
          <a:p>
            <a:pPr lvl="1"/>
            <a:r>
              <a:rPr lang="en-US" sz="2400" b="1" dirty="0" err="1" smtClean="0"/>
              <a:t>Jaccard</a:t>
            </a:r>
            <a:r>
              <a:rPr lang="en-US" sz="2400" b="1" dirty="0" smtClean="0"/>
              <a:t> similarity</a:t>
            </a:r>
            <a:r>
              <a:rPr lang="en-US" sz="2400" dirty="0" smtClean="0"/>
              <a:t> (not distance) </a:t>
            </a:r>
            <a:r>
              <a:rPr lang="en-US" sz="2400" b="1" dirty="0" smtClean="0"/>
              <a:t>= 3/4</a:t>
            </a:r>
          </a:p>
          <a:p>
            <a:pPr lvl="1"/>
            <a:r>
              <a:rPr lang="en-US" sz="2400" b="1" dirty="0" smtClean="0"/>
              <a:t>Distance: d(C</a:t>
            </a:r>
            <a:r>
              <a:rPr lang="en-US" sz="2400" b="1" baseline="-25000" dirty="0" smtClean="0"/>
              <a:t>1</a:t>
            </a:r>
            <a:r>
              <a:rPr lang="en-US" sz="2400" b="1" dirty="0" smtClean="0"/>
              <a:t>,C</a:t>
            </a:r>
            <a:r>
              <a:rPr lang="en-US" sz="2400" b="1" baseline="-25000" dirty="0" smtClean="0"/>
              <a:t>2</a:t>
            </a:r>
            <a:r>
              <a:rPr lang="en-US" sz="2400" b="1" dirty="0" smtClean="0"/>
              <a:t>) = 1 – (</a:t>
            </a:r>
            <a:r>
              <a:rPr lang="en-US" sz="2400" b="1" dirty="0" err="1" smtClean="0"/>
              <a:t>Jaccard</a:t>
            </a:r>
            <a:r>
              <a:rPr lang="en-US" sz="2400" b="1" dirty="0" smtClean="0"/>
              <a:t> similarity) = 1/4</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26</a:t>
            </a:fld>
            <a:endParaRPr lang="en-US"/>
          </a:p>
        </p:txBody>
      </p:sp>
      <p:grpSp>
        <p:nvGrpSpPr>
          <p:cNvPr id="31" name="Group 30"/>
          <p:cNvGrpSpPr/>
          <p:nvPr/>
        </p:nvGrpSpPr>
        <p:grpSpPr>
          <a:xfrm>
            <a:off x="6781800" y="1295400"/>
            <a:ext cx="2286000" cy="990600"/>
            <a:chOff x="3124200" y="1371600"/>
            <a:chExt cx="2667000" cy="1600200"/>
          </a:xfrm>
        </p:grpSpPr>
        <p:sp>
          <p:nvSpPr>
            <p:cNvPr id="32" name="Oval 3"/>
            <p:cNvSpPr>
              <a:spLocks noChangeArrowheads="1"/>
            </p:cNvSpPr>
            <p:nvPr/>
          </p:nvSpPr>
          <p:spPr bwMode="auto">
            <a:xfrm>
              <a:off x="38100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33" name="Oval 4"/>
            <p:cNvSpPr>
              <a:spLocks noChangeArrowheads="1"/>
            </p:cNvSpPr>
            <p:nvPr/>
          </p:nvSpPr>
          <p:spPr bwMode="auto">
            <a:xfrm>
              <a:off x="31242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34" name="Oval 5"/>
            <p:cNvSpPr>
              <a:spLocks noChangeArrowheads="1"/>
            </p:cNvSpPr>
            <p:nvPr/>
          </p:nvSpPr>
          <p:spPr bwMode="auto">
            <a:xfrm>
              <a:off x="3505200" y="183935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5" name="Oval 6"/>
            <p:cNvSpPr>
              <a:spLocks noChangeArrowheads="1"/>
            </p:cNvSpPr>
            <p:nvPr/>
          </p:nvSpPr>
          <p:spPr bwMode="auto">
            <a:xfrm>
              <a:off x="3479800" y="23563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6" name="Oval 7"/>
            <p:cNvSpPr>
              <a:spLocks noChangeArrowheads="1"/>
            </p:cNvSpPr>
            <p:nvPr/>
          </p:nvSpPr>
          <p:spPr bwMode="auto">
            <a:xfrm>
              <a:off x="4173220" y="1987062"/>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7" name="Oval 8"/>
            <p:cNvSpPr>
              <a:spLocks noChangeArrowheads="1"/>
            </p:cNvSpPr>
            <p:nvPr/>
          </p:nvSpPr>
          <p:spPr bwMode="auto">
            <a:xfrm>
              <a:off x="4635500" y="22801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8" name="Oval 9"/>
            <p:cNvSpPr>
              <a:spLocks noChangeArrowheads="1"/>
            </p:cNvSpPr>
            <p:nvPr/>
          </p:nvSpPr>
          <p:spPr bwMode="auto">
            <a:xfrm>
              <a:off x="4546600" y="1670537"/>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9" name="Oval 10"/>
            <p:cNvSpPr>
              <a:spLocks noChangeArrowheads="1"/>
            </p:cNvSpPr>
            <p:nvPr/>
          </p:nvSpPr>
          <p:spPr bwMode="auto">
            <a:xfrm>
              <a:off x="5417820" y="2110154"/>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40" name="Oval 11"/>
            <p:cNvSpPr>
              <a:spLocks noChangeArrowheads="1"/>
            </p:cNvSpPr>
            <p:nvPr/>
          </p:nvSpPr>
          <p:spPr bwMode="auto">
            <a:xfrm>
              <a:off x="5257800" y="247943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41" name="Oval 12"/>
            <p:cNvSpPr>
              <a:spLocks noChangeArrowheads="1"/>
            </p:cNvSpPr>
            <p:nvPr/>
          </p:nvSpPr>
          <p:spPr bwMode="auto">
            <a:xfrm>
              <a:off x="5257800" y="1676399"/>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grpSp>
    </p:spTree>
    <p:extLst>
      <p:ext uri="{BB962C8B-B14F-4D97-AF65-F5344CB8AC3E}">
        <p14:creationId xmlns:p14="http://schemas.microsoft.com/office/powerpoint/2010/main" val="189088241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From Sets to Boolean Matrices</a:t>
            </a:r>
          </a:p>
        </p:txBody>
      </p:sp>
      <p:sp>
        <p:nvSpPr>
          <p:cNvPr id="59395" name="Rectangle 3"/>
          <p:cNvSpPr>
            <a:spLocks noGrp="1" noChangeArrowheads="1"/>
          </p:cNvSpPr>
          <p:nvPr>
            <p:ph idx="1"/>
          </p:nvPr>
        </p:nvSpPr>
        <p:spPr>
          <a:xfrm>
            <a:off x="457200" y="1295400"/>
            <a:ext cx="5943600" cy="5638800"/>
          </a:xfrm>
        </p:spPr>
        <p:txBody>
          <a:bodyPr>
            <a:normAutofit lnSpcReduction="10000"/>
          </a:bodyPr>
          <a:lstStyle/>
          <a:p>
            <a:r>
              <a:rPr lang="en-US" b="1" dirty="0">
                <a:solidFill>
                  <a:srgbClr val="008000"/>
                </a:solidFill>
              </a:rPr>
              <a:t>Rows</a:t>
            </a:r>
            <a:r>
              <a:rPr lang="en-US" dirty="0">
                <a:solidFill>
                  <a:srgbClr val="008000"/>
                </a:solidFill>
              </a:rPr>
              <a:t> </a:t>
            </a:r>
            <a:r>
              <a:rPr lang="en-US" dirty="0"/>
              <a:t>= </a:t>
            </a:r>
            <a:r>
              <a:rPr lang="en-US" dirty="0" smtClean="0"/>
              <a:t>elements (shingles)</a:t>
            </a:r>
            <a:endParaRPr lang="en-US" dirty="0"/>
          </a:p>
          <a:p>
            <a:r>
              <a:rPr lang="en-US" b="1" dirty="0">
                <a:solidFill>
                  <a:srgbClr val="008000"/>
                </a:solidFill>
              </a:rPr>
              <a:t>Columns</a:t>
            </a:r>
            <a:r>
              <a:rPr lang="en-US" dirty="0">
                <a:solidFill>
                  <a:srgbClr val="008000"/>
                </a:solidFill>
              </a:rPr>
              <a:t> </a:t>
            </a:r>
            <a:r>
              <a:rPr lang="en-US" dirty="0"/>
              <a:t>= </a:t>
            </a:r>
            <a:r>
              <a:rPr lang="en-US" dirty="0" smtClean="0"/>
              <a:t>sets (documents)</a:t>
            </a:r>
          </a:p>
          <a:p>
            <a:pPr lvl="1"/>
            <a:r>
              <a:rPr lang="en-US" dirty="0" smtClean="0"/>
              <a:t>1 </a:t>
            </a:r>
            <a:r>
              <a:rPr lang="en-US" dirty="0"/>
              <a:t>in row </a:t>
            </a:r>
            <a:r>
              <a:rPr lang="en-US" b="1" i="1" dirty="0"/>
              <a:t>e</a:t>
            </a:r>
            <a:r>
              <a:rPr lang="en-US" dirty="0"/>
              <a:t> </a:t>
            </a:r>
            <a:r>
              <a:rPr lang="en-US" dirty="0" smtClean="0"/>
              <a:t>and </a:t>
            </a:r>
            <a:r>
              <a:rPr lang="en-US" dirty="0"/>
              <a:t>column </a:t>
            </a:r>
            <a:r>
              <a:rPr lang="en-US" b="1" i="1" dirty="0" smtClean="0"/>
              <a:t>s</a:t>
            </a:r>
            <a:r>
              <a:rPr lang="en-US" dirty="0" smtClean="0"/>
              <a:t> if </a:t>
            </a:r>
            <a:r>
              <a:rPr lang="en-US" dirty="0"/>
              <a:t>and only </a:t>
            </a:r>
            <a:r>
              <a:rPr lang="en-US" dirty="0" smtClean="0"/>
              <a:t>if </a:t>
            </a:r>
            <a:r>
              <a:rPr lang="en-US" b="1" i="1" dirty="0"/>
              <a:t>e</a:t>
            </a:r>
            <a:r>
              <a:rPr lang="en-US" dirty="0"/>
              <a:t> </a:t>
            </a:r>
            <a:r>
              <a:rPr lang="en-US" dirty="0" smtClean="0"/>
              <a:t>is </a:t>
            </a:r>
            <a:r>
              <a:rPr lang="en-US" dirty="0"/>
              <a:t>a member of </a:t>
            </a:r>
            <a:r>
              <a:rPr lang="en-US" b="1" i="1" dirty="0" smtClean="0"/>
              <a:t>s</a:t>
            </a:r>
          </a:p>
          <a:p>
            <a:pPr lvl="1"/>
            <a:r>
              <a:rPr lang="en-US" dirty="0" smtClean="0"/>
              <a:t>Column </a:t>
            </a:r>
            <a:r>
              <a:rPr lang="en-US" dirty="0"/>
              <a:t>similarity is the </a:t>
            </a:r>
            <a:r>
              <a:rPr lang="en-US" dirty="0" err="1"/>
              <a:t>Jaccard</a:t>
            </a:r>
            <a:r>
              <a:rPr lang="en-US" dirty="0"/>
              <a:t> similarity of the </a:t>
            </a:r>
            <a:r>
              <a:rPr lang="en-US" dirty="0" smtClean="0"/>
              <a:t>corresponding sets (rows with value </a:t>
            </a:r>
            <a:r>
              <a:rPr lang="en-US" i="1" dirty="0" smtClean="0"/>
              <a:t>1)</a:t>
            </a:r>
          </a:p>
          <a:p>
            <a:pPr lvl="1"/>
            <a:r>
              <a:rPr lang="en-US" b="1" dirty="0" smtClean="0">
                <a:solidFill>
                  <a:srgbClr val="FF0066"/>
                </a:solidFill>
              </a:rPr>
              <a:t>Typical </a:t>
            </a:r>
            <a:r>
              <a:rPr lang="en-US" b="1" dirty="0">
                <a:solidFill>
                  <a:srgbClr val="FF0066"/>
                </a:solidFill>
              </a:rPr>
              <a:t>matrix is </a:t>
            </a:r>
            <a:r>
              <a:rPr lang="en-US" b="1" dirty="0" smtClean="0">
                <a:solidFill>
                  <a:srgbClr val="FF0066"/>
                </a:solidFill>
              </a:rPr>
              <a:t>sparse!</a:t>
            </a:r>
          </a:p>
          <a:p>
            <a:r>
              <a:rPr lang="en-US" b="1" dirty="0">
                <a:solidFill>
                  <a:srgbClr val="0000FF"/>
                </a:solidFill>
              </a:rPr>
              <a:t>Each document is a column:</a:t>
            </a:r>
          </a:p>
          <a:p>
            <a:pPr lvl="1"/>
            <a:r>
              <a:rPr lang="en-US" sz="2400" b="1" dirty="0">
                <a:solidFill>
                  <a:srgbClr val="008000"/>
                </a:solidFill>
              </a:rPr>
              <a:t>Example:</a:t>
            </a:r>
            <a:r>
              <a:rPr lang="en-US" sz="2400" dirty="0"/>
              <a:t> </a:t>
            </a:r>
            <a:r>
              <a:rPr lang="en-US" sz="2400" b="1" dirty="0" err="1" smtClean="0"/>
              <a:t>sim</a:t>
            </a:r>
            <a:r>
              <a:rPr lang="en-US" sz="2400" b="1" dirty="0" smtClean="0"/>
              <a:t>(C</a:t>
            </a:r>
            <a:r>
              <a:rPr lang="en-US" sz="2400" b="1" baseline="-25000" dirty="0" smtClean="0"/>
              <a:t>1</a:t>
            </a:r>
            <a:r>
              <a:rPr lang="en-US" sz="2400" b="1" dirty="0" smtClean="0"/>
              <a:t> ,C</a:t>
            </a:r>
            <a:r>
              <a:rPr lang="en-US" sz="2400" b="1" baseline="-25000" dirty="0" smtClean="0"/>
              <a:t>2</a:t>
            </a:r>
            <a:r>
              <a:rPr lang="en-US" sz="2400" b="1" dirty="0" smtClean="0"/>
              <a:t>) = ?</a:t>
            </a:r>
            <a:endParaRPr lang="en-US" sz="2400" b="1" dirty="0"/>
          </a:p>
          <a:p>
            <a:pPr lvl="2"/>
            <a:r>
              <a:rPr lang="en-US" sz="2000" dirty="0"/>
              <a:t>Size of intersection = </a:t>
            </a:r>
            <a:r>
              <a:rPr lang="en-US" sz="2000" dirty="0" smtClean="0"/>
              <a:t>3; </a:t>
            </a:r>
            <a:r>
              <a:rPr lang="en-US" sz="2000" dirty="0"/>
              <a:t>size of union = </a:t>
            </a:r>
            <a:r>
              <a:rPr lang="en-US" sz="2000" dirty="0" smtClean="0"/>
              <a:t>6, </a:t>
            </a:r>
            <a:r>
              <a:rPr lang="en-US" sz="2000" dirty="0"/>
              <a:t/>
            </a:r>
            <a:br>
              <a:rPr lang="en-US" sz="2000" dirty="0"/>
            </a:br>
            <a:r>
              <a:rPr lang="en-US" sz="2000" dirty="0" err="1"/>
              <a:t>Jaccard</a:t>
            </a:r>
            <a:r>
              <a:rPr lang="en-US" sz="2000" dirty="0"/>
              <a:t> similarity (not distance) = </a:t>
            </a:r>
            <a:r>
              <a:rPr lang="en-US" sz="2000" dirty="0" smtClean="0"/>
              <a:t>3/6</a:t>
            </a:r>
            <a:endParaRPr lang="en-US" sz="2000" dirty="0"/>
          </a:p>
          <a:p>
            <a:pPr lvl="2"/>
            <a:r>
              <a:rPr lang="en-US" sz="2000" b="1" dirty="0"/>
              <a:t>d(C</a:t>
            </a:r>
            <a:r>
              <a:rPr lang="en-US" sz="2000" b="1" baseline="-25000" dirty="0"/>
              <a:t>1</a:t>
            </a:r>
            <a:r>
              <a:rPr lang="en-US" sz="2000" b="1" dirty="0"/>
              <a:t>,C</a:t>
            </a:r>
            <a:r>
              <a:rPr lang="en-US" sz="2000" b="1" baseline="-25000" dirty="0"/>
              <a:t>2</a:t>
            </a:r>
            <a:r>
              <a:rPr lang="en-US" sz="2000" b="1" dirty="0"/>
              <a:t>) = 1 – (</a:t>
            </a:r>
            <a:r>
              <a:rPr lang="en-US" sz="2000" b="1" dirty="0" err="1"/>
              <a:t>Jaccard</a:t>
            </a:r>
            <a:r>
              <a:rPr lang="en-US" sz="2000" b="1" dirty="0"/>
              <a:t> similarity) = </a:t>
            </a:r>
            <a:r>
              <a:rPr lang="en-US" sz="2000" b="1" dirty="0" smtClean="0"/>
              <a:t>3/6</a:t>
            </a:r>
            <a:endParaRPr lang="en-US" sz="2000" b="1" dirty="0"/>
          </a:p>
          <a:p>
            <a:endParaRPr lang="en-US" dirty="0"/>
          </a:p>
        </p:txBody>
      </p:sp>
      <p:sp>
        <p:nvSpPr>
          <p:cNvPr id="4" name="Slide Number Placeholder 5"/>
          <p:cNvSpPr>
            <a:spLocks noGrp="1"/>
          </p:cNvSpPr>
          <p:nvPr>
            <p:ph type="sldNum" sz="quarter" idx="12"/>
          </p:nvPr>
        </p:nvSpPr>
        <p:spPr/>
        <p:txBody>
          <a:bodyPr/>
          <a:lstStyle/>
          <a:p>
            <a:fld id="{BA9185DA-005C-4DB8-9484-C88A810E3590}" type="slidenum">
              <a:rPr lang="en-US"/>
              <a:pPr/>
              <a:t>27</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grpSp>
        <p:nvGrpSpPr>
          <p:cNvPr id="18" name="Group 4"/>
          <p:cNvGrpSpPr>
            <a:grpSpLocks/>
          </p:cNvGrpSpPr>
          <p:nvPr/>
        </p:nvGrpSpPr>
        <p:grpSpPr bwMode="auto">
          <a:xfrm>
            <a:off x="6645276" y="2514600"/>
            <a:ext cx="2362200" cy="3895725"/>
            <a:chOff x="1776" y="2205"/>
            <a:chExt cx="1584" cy="2598"/>
          </a:xfrm>
        </p:grpSpPr>
        <p:sp>
          <p:nvSpPr>
            <p:cNvPr id="19" name="Rectangle 5"/>
            <p:cNvSpPr>
              <a:spLocks noChangeArrowheads="1"/>
            </p:cNvSpPr>
            <p:nvPr/>
          </p:nvSpPr>
          <p:spPr bwMode="auto">
            <a:xfrm>
              <a:off x="2964"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0" name="Rectangle 6"/>
            <p:cNvSpPr>
              <a:spLocks noChangeArrowheads="1"/>
            </p:cNvSpPr>
            <p:nvPr/>
          </p:nvSpPr>
          <p:spPr bwMode="auto">
            <a:xfrm>
              <a:off x="2568"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1" name="Rectangle 7"/>
            <p:cNvSpPr>
              <a:spLocks noChangeArrowheads="1"/>
            </p:cNvSpPr>
            <p:nvPr/>
          </p:nvSpPr>
          <p:spPr bwMode="auto">
            <a:xfrm>
              <a:off x="2172"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2" name="Rectangle 8"/>
            <p:cNvSpPr>
              <a:spLocks noChangeArrowheads="1"/>
            </p:cNvSpPr>
            <p:nvPr/>
          </p:nvSpPr>
          <p:spPr bwMode="auto">
            <a:xfrm>
              <a:off x="1776"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3" name="Rectangle 9"/>
            <p:cNvSpPr>
              <a:spLocks noChangeArrowheads="1"/>
            </p:cNvSpPr>
            <p:nvPr/>
          </p:nvSpPr>
          <p:spPr bwMode="auto">
            <a:xfrm>
              <a:off x="2964" y="4054"/>
              <a:ext cx="396" cy="374"/>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4" name="Rectangle 10"/>
            <p:cNvSpPr>
              <a:spLocks noChangeArrowheads="1"/>
            </p:cNvSpPr>
            <p:nvPr/>
          </p:nvSpPr>
          <p:spPr bwMode="auto">
            <a:xfrm>
              <a:off x="2568"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5" name="Rectangle 11"/>
            <p:cNvSpPr>
              <a:spLocks noChangeArrowheads="1"/>
            </p:cNvSpPr>
            <p:nvPr/>
          </p:nvSpPr>
          <p:spPr bwMode="auto">
            <a:xfrm>
              <a:off x="2172" y="4054"/>
              <a:ext cx="396" cy="374"/>
            </a:xfrm>
            <a:prstGeom prst="rect">
              <a:avLst/>
            </a:prstGeom>
            <a:noFill/>
            <a:ln w="9525">
              <a:noFill/>
              <a:miter lim="800000"/>
              <a:headEnd/>
              <a:tailEnd/>
            </a:ln>
            <a:effectLst/>
          </p:spPr>
          <p:txBody>
            <a:bodyPr/>
            <a:lstStyle/>
            <a:p>
              <a:pPr eaLnBrk="0" hangingPunct="0">
                <a:spcBef>
                  <a:spcPct val="20000"/>
                </a:spcBef>
              </a:pPr>
              <a:r>
                <a:rPr lang="en-US" sz="2800" dirty="0" smtClean="0"/>
                <a:t>1</a:t>
              </a:r>
              <a:endParaRPr lang="en-US" sz="2800" dirty="0"/>
            </a:p>
          </p:txBody>
        </p:sp>
        <p:sp>
          <p:nvSpPr>
            <p:cNvPr id="26" name="Rectangle 12"/>
            <p:cNvSpPr>
              <a:spLocks noChangeArrowheads="1"/>
            </p:cNvSpPr>
            <p:nvPr/>
          </p:nvSpPr>
          <p:spPr bwMode="auto">
            <a:xfrm>
              <a:off x="1776"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7" name="Rectangle 13"/>
            <p:cNvSpPr>
              <a:spLocks noChangeArrowheads="1"/>
            </p:cNvSpPr>
            <p:nvPr/>
          </p:nvSpPr>
          <p:spPr bwMode="auto">
            <a:xfrm>
              <a:off x="2964" y="3679"/>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8" name="Rectangle 14"/>
            <p:cNvSpPr>
              <a:spLocks noChangeArrowheads="1"/>
            </p:cNvSpPr>
            <p:nvPr/>
          </p:nvSpPr>
          <p:spPr bwMode="auto">
            <a:xfrm>
              <a:off x="2568" y="3679"/>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9" name="Rectangle 15"/>
            <p:cNvSpPr>
              <a:spLocks noChangeArrowheads="1"/>
            </p:cNvSpPr>
            <p:nvPr/>
          </p:nvSpPr>
          <p:spPr bwMode="auto">
            <a:xfrm>
              <a:off x="2172" y="3679"/>
              <a:ext cx="396" cy="375"/>
            </a:xfrm>
            <a:prstGeom prst="rect">
              <a:avLst/>
            </a:prstGeom>
            <a:noFill/>
            <a:ln w="9525">
              <a:noFill/>
              <a:miter lim="800000"/>
              <a:headEnd/>
              <a:tailEnd/>
            </a:ln>
            <a:effectLst/>
          </p:spPr>
          <p:txBody>
            <a:bodyPr/>
            <a:lstStyle/>
            <a:p>
              <a:pPr eaLnBrk="0" hangingPunct="0">
                <a:spcBef>
                  <a:spcPct val="20000"/>
                </a:spcBef>
              </a:pPr>
              <a:r>
                <a:rPr lang="en-US" sz="2800" dirty="0" smtClean="0"/>
                <a:t>0</a:t>
              </a:r>
              <a:endParaRPr lang="en-US" sz="2800" dirty="0"/>
            </a:p>
          </p:txBody>
        </p:sp>
        <p:sp>
          <p:nvSpPr>
            <p:cNvPr id="30" name="Rectangle 16"/>
            <p:cNvSpPr>
              <a:spLocks noChangeArrowheads="1"/>
            </p:cNvSpPr>
            <p:nvPr/>
          </p:nvSpPr>
          <p:spPr bwMode="auto">
            <a:xfrm>
              <a:off x="1776" y="3679"/>
              <a:ext cx="396" cy="375"/>
            </a:xfrm>
            <a:prstGeom prst="rect">
              <a:avLst/>
            </a:prstGeom>
            <a:noFill/>
            <a:ln w="9525">
              <a:noFill/>
              <a:miter lim="800000"/>
              <a:headEnd/>
              <a:tailEnd/>
            </a:ln>
            <a:effectLst/>
          </p:spPr>
          <p:txBody>
            <a:bodyPr/>
            <a:lstStyle/>
            <a:p>
              <a:pPr eaLnBrk="0" hangingPunct="0">
                <a:spcBef>
                  <a:spcPct val="20000"/>
                </a:spcBef>
              </a:pPr>
              <a:r>
                <a:rPr lang="en-US" sz="2800" dirty="0" smtClean="0"/>
                <a:t>1</a:t>
              </a:r>
              <a:endParaRPr lang="en-US" sz="2800" dirty="0"/>
            </a:p>
          </p:txBody>
        </p:sp>
        <p:sp>
          <p:nvSpPr>
            <p:cNvPr id="31" name="Rectangle 17"/>
            <p:cNvSpPr>
              <a:spLocks noChangeArrowheads="1"/>
            </p:cNvSpPr>
            <p:nvPr/>
          </p:nvSpPr>
          <p:spPr bwMode="auto">
            <a:xfrm>
              <a:off x="2964" y="3303"/>
              <a:ext cx="396" cy="376"/>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2" name="Rectangle 18"/>
            <p:cNvSpPr>
              <a:spLocks noChangeArrowheads="1"/>
            </p:cNvSpPr>
            <p:nvPr/>
          </p:nvSpPr>
          <p:spPr bwMode="auto">
            <a:xfrm>
              <a:off x="2568"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3" name="Rectangle 19"/>
            <p:cNvSpPr>
              <a:spLocks noChangeArrowheads="1"/>
            </p:cNvSpPr>
            <p:nvPr/>
          </p:nvSpPr>
          <p:spPr bwMode="auto">
            <a:xfrm>
              <a:off x="2172" y="3303"/>
              <a:ext cx="396" cy="376"/>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4" name="Rectangle 20"/>
            <p:cNvSpPr>
              <a:spLocks noChangeArrowheads="1"/>
            </p:cNvSpPr>
            <p:nvPr/>
          </p:nvSpPr>
          <p:spPr bwMode="auto">
            <a:xfrm>
              <a:off x="1776"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5" name="Rectangle 21"/>
            <p:cNvSpPr>
              <a:spLocks noChangeArrowheads="1"/>
            </p:cNvSpPr>
            <p:nvPr/>
          </p:nvSpPr>
          <p:spPr bwMode="auto">
            <a:xfrm>
              <a:off x="2964"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6" name="Rectangle 22"/>
            <p:cNvSpPr>
              <a:spLocks noChangeArrowheads="1"/>
            </p:cNvSpPr>
            <p:nvPr/>
          </p:nvSpPr>
          <p:spPr bwMode="auto">
            <a:xfrm>
              <a:off x="2568" y="29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7" name="Rectangle 23"/>
            <p:cNvSpPr>
              <a:spLocks noChangeArrowheads="1"/>
            </p:cNvSpPr>
            <p:nvPr/>
          </p:nvSpPr>
          <p:spPr bwMode="auto">
            <a:xfrm>
              <a:off x="2172"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8" name="Rectangle 24"/>
            <p:cNvSpPr>
              <a:spLocks noChangeArrowheads="1"/>
            </p:cNvSpPr>
            <p:nvPr/>
          </p:nvSpPr>
          <p:spPr bwMode="auto">
            <a:xfrm>
              <a:off x="1776" y="2928"/>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9" name="Rectangle 25"/>
            <p:cNvSpPr>
              <a:spLocks noChangeArrowheads="1"/>
            </p:cNvSpPr>
            <p:nvPr/>
          </p:nvSpPr>
          <p:spPr bwMode="auto">
            <a:xfrm>
              <a:off x="2964"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0" name="Rectangle 26"/>
            <p:cNvSpPr>
              <a:spLocks noChangeArrowheads="1"/>
            </p:cNvSpPr>
            <p:nvPr/>
          </p:nvSpPr>
          <p:spPr bwMode="auto">
            <a:xfrm>
              <a:off x="2568" y="2583"/>
              <a:ext cx="396" cy="34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1" name="Rectangle 27"/>
            <p:cNvSpPr>
              <a:spLocks noChangeArrowheads="1"/>
            </p:cNvSpPr>
            <p:nvPr/>
          </p:nvSpPr>
          <p:spPr bwMode="auto">
            <a:xfrm>
              <a:off x="2172" y="2583"/>
              <a:ext cx="396" cy="345"/>
            </a:xfrm>
            <a:prstGeom prst="rect">
              <a:avLst/>
            </a:prstGeom>
            <a:noFill/>
            <a:ln w="9525">
              <a:noFill/>
              <a:miter lim="800000"/>
              <a:headEnd/>
              <a:tailEnd/>
            </a:ln>
            <a:effectLst/>
          </p:spPr>
          <p:txBody>
            <a:bodyPr/>
            <a:lstStyle/>
            <a:p>
              <a:pPr eaLnBrk="0" hangingPunct="0">
                <a:spcBef>
                  <a:spcPct val="20000"/>
                </a:spcBef>
              </a:pPr>
              <a:r>
                <a:rPr lang="en-US" sz="2800" dirty="0" smtClean="0"/>
                <a:t>1</a:t>
              </a:r>
              <a:endParaRPr lang="en-US" sz="2800" dirty="0"/>
            </a:p>
          </p:txBody>
        </p:sp>
        <p:sp>
          <p:nvSpPr>
            <p:cNvPr id="42" name="Rectangle 28"/>
            <p:cNvSpPr>
              <a:spLocks noChangeArrowheads="1"/>
            </p:cNvSpPr>
            <p:nvPr/>
          </p:nvSpPr>
          <p:spPr bwMode="auto">
            <a:xfrm>
              <a:off x="1776"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3" name="Rectangle 29"/>
            <p:cNvSpPr>
              <a:spLocks noChangeArrowheads="1"/>
            </p:cNvSpPr>
            <p:nvPr/>
          </p:nvSpPr>
          <p:spPr bwMode="auto">
            <a:xfrm>
              <a:off x="2964" y="220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4" name="Rectangle 30"/>
            <p:cNvSpPr>
              <a:spLocks noChangeArrowheads="1"/>
            </p:cNvSpPr>
            <p:nvPr/>
          </p:nvSpPr>
          <p:spPr bwMode="auto">
            <a:xfrm>
              <a:off x="2568" y="220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5" name="Rectangle 31"/>
            <p:cNvSpPr>
              <a:spLocks noChangeArrowheads="1"/>
            </p:cNvSpPr>
            <p:nvPr/>
          </p:nvSpPr>
          <p:spPr bwMode="auto">
            <a:xfrm>
              <a:off x="2172" y="2208"/>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6" name="Rectangle 32"/>
            <p:cNvSpPr>
              <a:spLocks noChangeArrowheads="1"/>
            </p:cNvSpPr>
            <p:nvPr/>
          </p:nvSpPr>
          <p:spPr bwMode="auto">
            <a:xfrm>
              <a:off x="1776" y="2208"/>
              <a:ext cx="396" cy="375"/>
            </a:xfrm>
            <a:prstGeom prst="rect">
              <a:avLst/>
            </a:prstGeom>
            <a:noFill/>
            <a:ln w="9525">
              <a:noFill/>
              <a:miter lim="800000"/>
              <a:headEnd/>
              <a:tailEnd/>
            </a:ln>
            <a:effectLst/>
          </p:spPr>
          <p:txBody>
            <a:bodyPr/>
            <a:lstStyle/>
            <a:p>
              <a:pPr eaLnBrk="0" hangingPunct="0">
                <a:spcBef>
                  <a:spcPct val="20000"/>
                </a:spcBef>
              </a:pPr>
              <a:r>
                <a:rPr lang="en-US" sz="2800"/>
                <a:t>1 </a:t>
              </a:r>
            </a:p>
          </p:txBody>
        </p:sp>
        <p:sp>
          <p:nvSpPr>
            <p:cNvPr id="47" name="Line 33"/>
            <p:cNvSpPr>
              <a:spLocks noChangeShapeType="1"/>
            </p:cNvSpPr>
            <p:nvPr/>
          </p:nvSpPr>
          <p:spPr bwMode="auto">
            <a:xfrm>
              <a:off x="1776" y="2208"/>
              <a:ext cx="1584" cy="0"/>
            </a:xfrm>
            <a:prstGeom prst="line">
              <a:avLst/>
            </a:prstGeom>
            <a:noFill/>
            <a:ln w="28575" cap="sq">
              <a:solidFill>
                <a:schemeClr val="tx1"/>
              </a:solidFill>
              <a:miter lim="800000"/>
              <a:headEnd/>
              <a:tailEnd/>
            </a:ln>
            <a:effectLst/>
          </p:spPr>
          <p:txBody>
            <a:bodyPr wrap="none"/>
            <a:lstStyle/>
            <a:p>
              <a:endParaRPr lang="en-US"/>
            </a:p>
          </p:txBody>
        </p:sp>
        <p:sp>
          <p:nvSpPr>
            <p:cNvPr id="48" name="Line 34"/>
            <p:cNvSpPr>
              <a:spLocks noChangeShapeType="1"/>
            </p:cNvSpPr>
            <p:nvPr/>
          </p:nvSpPr>
          <p:spPr bwMode="auto">
            <a:xfrm>
              <a:off x="1776" y="2583"/>
              <a:ext cx="1584" cy="0"/>
            </a:xfrm>
            <a:prstGeom prst="line">
              <a:avLst/>
            </a:prstGeom>
            <a:noFill/>
            <a:ln w="12700">
              <a:solidFill>
                <a:schemeClr val="tx1"/>
              </a:solidFill>
              <a:miter lim="800000"/>
              <a:headEnd/>
              <a:tailEnd/>
            </a:ln>
            <a:effectLst/>
          </p:spPr>
          <p:txBody>
            <a:bodyPr wrap="none"/>
            <a:lstStyle/>
            <a:p>
              <a:endParaRPr lang="en-US"/>
            </a:p>
          </p:txBody>
        </p:sp>
        <p:sp>
          <p:nvSpPr>
            <p:cNvPr id="49" name="Line 35"/>
            <p:cNvSpPr>
              <a:spLocks noChangeShapeType="1"/>
            </p:cNvSpPr>
            <p:nvPr/>
          </p:nvSpPr>
          <p:spPr bwMode="auto">
            <a:xfrm>
              <a:off x="1776" y="2928"/>
              <a:ext cx="1584" cy="0"/>
            </a:xfrm>
            <a:prstGeom prst="line">
              <a:avLst/>
            </a:prstGeom>
            <a:noFill/>
            <a:ln w="12700">
              <a:solidFill>
                <a:schemeClr val="tx1"/>
              </a:solidFill>
              <a:miter lim="800000"/>
              <a:headEnd/>
              <a:tailEnd/>
            </a:ln>
            <a:effectLst/>
          </p:spPr>
          <p:txBody>
            <a:bodyPr wrap="none"/>
            <a:lstStyle/>
            <a:p>
              <a:endParaRPr lang="en-US"/>
            </a:p>
          </p:txBody>
        </p:sp>
        <p:sp>
          <p:nvSpPr>
            <p:cNvPr id="50" name="Line 36"/>
            <p:cNvSpPr>
              <a:spLocks noChangeShapeType="1"/>
            </p:cNvSpPr>
            <p:nvPr/>
          </p:nvSpPr>
          <p:spPr bwMode="auto">
            <a:xfrm>
              <a:off x="1776" y="3303"/>
              <a:ext cx="1584" cy="0"/>
            </a:xfrm>
            <a:prstGeom prst="line">
              <a:avLst/>
            </a:prstGeom>
            <a:noFill/>
            <a:ln w="12700">
              <a:solidFill>
                <a:schemeClr val="tx1"/>
              </a:solidFill>
              <a:miter lim="800000"/>
              <a:headEnd/>
              <a:tailEnd/>
            </a:ln>
            <a:effectLst/>
          </p:spPr>
          <p:txBody>
            <a:bodyPr wrap="none"/>
            <a:lstStyle/>
            <a:p>
              <a:endParaRPr lang="en-US"/>
            </a:p>
          </p:txBody>
        </p:sp>
        <p:sp>
          <p:nvSpPr>
            <p:cNvPr id="51" name="Line 37"/>
            <p:cNvSpPr>
              <a:spLocks noChangeShapeType="1"/>
            </p:cNvSpPr>
            <p:nvPr/>
          </p:nvSpPr>
          <p:spPr bwMode="auto">
            <a:xfrm>
              <a:off x="1776" y="3679"/>
              <a:ext cx="1584" cy="0"/>
            </a:xfrm>
            <a:prstGeom prst="line">
              <a:avLst/>
            </a:prstGeom>
            <a:noFill/>
            <a:ln w="12700">
              <a:solidFill>
                <a:schemeClr val="tx1"/>
              </a:solidFill>
              <a:miter lim="800000"/>
              <a:headEnd/>
              <a:tailEnd/>
            </a:ln>
            <a:effectLst/>
          </p:spPr>
          <p:txBody>
            <a:bodyPr wrap="none"/>
            <a:lstStyle/>
            <a:p>
              <a:endParaRPr lang="en-US"/>
            </a:p>
          </p:txBody>
        </p:sp>
        <p:sp>
          <p:nvSpPr>
            <p:cNvPr id="52" name="Line 38"/>
            <p:cNvSpPr>
              <a:spLocks noChangeShapeType="1"/>
            </p:cNvSpPr>
            <p:nvPr/>
          </p:nvSpPr>
          <p:spPr bwMode="auto">
            <a:xfrm>
              <a:off x="1776" y="4054"/>
              <a:ext cx="1584" cy="0"/>
            </a:xfrm>
            <a:prstGeom prst="line">
              <a:avLst/>
            </a:prstGeom>
            <a:noFill/>
            <a:ln w="12700">
              <a:solidFill>
                <a:schemeClr val="tx1"/>
              </a:solidFill>
              <a:miter lim="800000"/>
              <a:headEnd/>
              <a:tailEnd/>
            </a:ln>
            <a:effectLst/>
          </p:spPr>
          <p:txBody>
            <a:bodyPr wrap="none"/>
            <a:lstStyle/>
            <a:p>
              <a:endParaRPr lang="en-US"/>
            </a:p>
          </p:txBody>
        </p:sp>
        <p:sp>
          <p:nvSpPr>
            <p:cNvPr id="53" name="Line 39"/>
            <p:cNvSpPr>
              <a:spLocks noChangeShapeType="1"/>
            </p:cNvSpPr>
            <p:nvPr/>
          </p:nvSpPr>
          <p:spPr bwMode="auto">
            <a:xfrm>
              <a:off x="1776" y="4428"/>
              <a:ext cx="1584" cy="0"/>
            </a:xfrm>
            <a:prstGeom prst="line">
              <a:avLst/>
            </a:prstGeom>
            <a:noFill/>
            <a:ln w="12700">
              <a:solidFill>
                <a:schemeClr val="tx1"/>
              </a:solidFill>
              <a:miter lim="800000"/>
              <a:headEnd/>
              <a:tailEnd/>
            </a:ln>
            <a:effectLst/>
          </p:spPr>
          <p:txBody>
            <a:bodyPr wrap="none"/>
            <a:lstStyle/>
            <a:p>
              <a:endParaRPr lang="en-US"/>
            </a:p>
          </p:txBody>
        </p:sp>
        <p:sp>
          <p:nvSpPr>
            <p:cNvPr id="54" name="Line 40"/>
            <p:cNvSpPr>
              <a:spLocks noChangeShapeType="1"/>
            </p:cNvSpPr>
            <p:nvPr/>
          </p:nvSpPr>
          <p:spPr bwMode="auto">
            <a:xfrm>
              <a:off x="1776" y="4803"/>
              <a:ext cx="1584" cy="0"/>
            </a:xfrm>
            <a:prstGeom prst="line">
              <a:avLst/>
            </a:prstGeom>
            <a:noFill/>
            <a:ln w="28575" cap="sq">
              <a:solidFill>
                <a:schemeClr val="tx1"/>
              </a:solidFill>
              <a:miter lim="800000"/>
              <a:headEnd/>
              <a:tailEnd/>
            </a:ln>
            <a:effectLst/>
          </p:spPr>
          <p:txBody>
            <a:bodyPr wrap="none"/>
            <a:lstStyle/>
            <a:p>
              <a:endParaRPr lang="en-US"/>
            </a:p>
          </p:txBody>
        </p:sp>
        <p:sp>
          <p:nvSpPr>
            <p:cNvPr id="55" name="Line 41"/>
            <p:cNvSpPr>
              <a:spLocks noChangeShapeType="1"/>
            </p:cNvSpPr>
            <p:nvPr/>
          </p:nvSpPr>
          <p:spPr bwMode="auto">
            <a:xfrm>
              <a:off x="1776" y="2208"/>
              <a:ext cx="0" cy="2595"/>
            </a:xfrm>
            <a:prstGeom prst="line">
              <a:avLst/>
            </a:prstGeom>
            <a:noFill/>
            <a:ln w="28575" cap="sq">
              <a:solidFill>
                <a:schemeClr val="tx1"/>
              </a:solidFill>
              <a:miter lim="800000"/>
              <a:headEnd/>
              <a:tailEnd/>
            </a:ln>
            <a:effectLst/>
          </p:spPr>
          <p:txBody>
            <a:bodyPr wrap="none"/>
            <a:lstStyle/>
            <a:p>
              <a:endParaRPr lang="en-US"/>
            </a:p>
          </p:txBody>
        </p:sp>
        <p:sp>
          <p:nvSpPr>
            <p:cNvPr id="56" name="Line 42"/>
            <p:cNvSpPr>
              <a:spLocks noChangeShapeType="1"/>
            </p:cNvSpPr>
            <p:nvPr/>
          </p:nvSpPr>
          <p:spPr bwMode="auto">
            <a:xfrm>
              <a:off x="2172" y="2205"/>
              <a:ext cx="0" cy="2595"/>
            </a:xfrm>
            <a:prstGeom prst="line">
              <a:avLst/>
            </a:prstGeom>
            <a:noFill/>
            <a:ln w="12700">
              <a:solidFill>
                <a:schemeClr val="tx1"/>
              </a:solidFill>
              <a:miter lim="800000"/>
              <a:headEnd/>
              <a:tailEnd/>
            </a:ln>
            <a:effectLst/>
          </p:spPr>
          <p:txBody>
            <a:bodyPr wrap="none"/>
            <a:lstStyle/>
            <a:p>
              <a:endParaRPr lang="en-US"/>
            </a:p>
          </p:txBody>
        </p:sp>
        <p:sp>
          <p:nvSpPr>
            <p:cNvPr id="57" name="Line 43"/>
            <p:cNvSpPr>
              <a:spLocks noChangeShapeType="1"/>
            </p:cNvSpPr>
            <p:nvPr/>
          </p:nvSpPr>
          <p:spPr bwMode="auto">
            <a:xfrm>
              <a:off x="2568" y="2208"/>
              <a:ext cx="0" cy="2595"/>
            </a:xfrm>
            <a:prstGeom prst="line">
              <a:avLst/>
            </a:prstGeom>
            <a:noFill/>
            <a:ln w="12700">
              <a:solidFill>
                <a:schemeClr val="tx1"/>
              </a:solidFill>
              <a:miter lim="800000"/>
              <a:headEnd/>
              <a:tailEnd/>
            </a:ln>
            <a:effectLst/>
          </p:spPr>
          <p:txBody>
            <a:bodyPr wrap="none"/>
            <a:lstStyle/>
            <a:p>
              <a:endParaRPr lang="en-US"/>
            </a:p>
          </p:txBody>
        </p:sp>
        <p:sp>
          <p:nvSpPr>
            <p:cNvPr id="58" name="Line 44"/>
            <p:cNvSpPr>
              <a:spLocks noChangeShapeType="1"/>
            </p:cNvSpPr>
            <p:nvPr/>
          </p:nvSpPr>
          <p:spPr bwMode="auto">
            <a:xfrm>
              <a:off x="2964" y="2208"/>
              <a:ext cx="0" cy="2595"/>
            </a:xfrm>
            <a:prstGeom prst="line">
              <a:avLst/>
            </a:prstGeom>
            <a:noFill/>
            <a:ln w="12700">
              <a:solidFill>
                <a:schemeClr val="tx1"/>
              </a:solidFill>
              <a:miter lim="800000"/>
              <a:headEnd/>
              <a:tailEnd/>
            </a:ln>
            <a:effectLst/>
          </p:spPr>
          <p:txBody>
            <a:bodyPr wrap="none"/>
            <a:lstStyle/>
            <a:p>
              <a:endParaRPr lang="en-US"/>
            </a:p>
          </p:txBody>
        </p:sp>
        <p:sp>
          <p:nvSpPr>
            <p:cNvPr id="59" name="Line 45"/>
            <p:cNvSpPr>
              <a:spLocks noChangeShapeType="1"/>
            </p:cNvSpPr>
            <p:nvPr/>
          </p:nvSpPr>
          <p:spPr bwMode="auto">
            <a:xfrm>
              <a:off x="3360" y="2208"/>
              <a:ext cx="0" cy="2595"/>
            </a:xfrm>
            <a:prstGeom prst="line">
              <a:avLst/>
            </a:prstGeom>
            <a:no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235826" y="2133600"/>
            <a:ext cx="1351652"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Documents</a:t>
            </a:r>
          </a:p>
        </p:txBody>
      </p:sp>
      <p:sp>
        <p:nvSpPr>
          <p:cNvPr id="60" name="TextBox 59"/>
          <p:cNvSpPr txBox="1"/>
          <p:nvPr/>
        </p:nvSpPr>
        <p:spPr>
          <a:xfrm rot="16200000">
            <a:off x="5932096" y="4275547"/>
            <a:ext cx="106952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Shingles</a:t>
            </a:r>
          </a:p>
        </p:txBody>
      </p:sp>
    </p:spTree>
    <p:extLst>
      <p:ext uri="{BB962C8B-B14F-4D97-AF65-F5344CB8AC3E}">
        <p14:creationId xmlns:p14="http://schemas.microsoft.com/office/powerpoint/2010/main" val="515150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a:bodyPr>
          <a:lstStyle/>
          <a:p>
            <a:r>
              <a:rPr lang="en-US" b="1" dirty="0" smtClean="0">
                <a:solidFill>
                  <a:srgbClr val="0000FF"/>
                </a:solidFill>
              </a:rPr>
              <a:t>So far:</a:t>
            </a:r>
          </a:p>
          <a:p>
            <a:pPr lvl="1"/>
            <a:r>
              <a:rPr lang="en-US" dirty="0" smtClean="0"/>
              <a:t>Documents </a:t>
            </a:r>
            <a:r>
              <a:rPr lang="en-US" dirty="0" smtClean="0">
                <a:sym typeface="Symbol"/>
              </a:rPr>
              <a:t> Sets of shingles</a:t>
            </a:r>
          </a:p>
          <a:p>
            <a:pPr lvl="1"/>
            <a:r>
              <a:rPr lang="en-US" dirty="0" smtClean="0">
                <a:sym typeface="Symbol"/>
              </a:rPr>
              <a:t>Represent sets as </a:t>
            </a:r>
            <a:r>
              <a:rPr lang="en-US" dirty="0" err="1" smtClean="0">
                <a:sym typeface="Symbol"/>
              </a:rPr>
              <a:t>boolean</a:t>
            </a:r>
            <a:r>
              <a:rPr lang="en-US" dirty="0" smtClean="0">
                <a:sym typeface="Symbol"/>
              </a:rPr>
              <a:t> vectors in a matrix</a:t>
            </a:r>
          </a:p>
          <a:p>
            <a:r>
              <a:rPr lang="en-US" b="1" dirty="0" smtClean="0">
                <a:solidFill>
                  <a:srgbClr val="0000FF"/>
                </a:solidFill>
                <a:sym typeface="Symbol"/>
              </a:rPr>
              <a:t>Next goal: </a:t>
            </a:r>
            <a:r>
              <a:rPr lang="en-US" b="1" dirty="0" smtClean="0">
                <a:solidFill>
                  <a:srgbClr val="FF0066"/>
                </a:solidFill>
                <a:sym typeface="Symbol"/>
              </a:rPr>
              <a:t>Find similar columns while computing small signatures</a:t>
            </a:r>
          </a:p>
          <a:p>
            <a:pPr lvl="1"/>
            <a:r>
              <a:rPr lang="en-US" b="1" dirty="0" smtClean="0">
                <a:sym typeface="Symbol"/>
              </a:rPr>
              <a:t>Similarity of columns == similarity of signatures</a:t>
            </a:r>
            <a:endParaRPr lang="en-US" b="1"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039DC1A1-C784-4FA5-964E-14B761CA2EA1}" type="slidenum">
              <a:rPr lang="en-US" smtClean="0"/>
              <a:pPr/>
              <a:t>28</a:t>
            </a:fld>
            <a:endParaRPr lang="en-US"/>
          </a:p>
        </p:txBody>
      </p:sp>
    </p:spTree>
    <p:extLst>
      <p:ext uri="{BB962C8B-B14F-4D97-AF65-F5344CB8AC3E}">
        <p14:creationId xmlns:p14="http://schemas.microsoft.com/office/powerpoint/2010/main" val="775054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fontScale="92500"/>
          </a:bodyPr>
          <a:lstStyle/>
          <a:p>
            <a:r>
              <a:rPr lang="en-US" b="1" dirty="0" smtClean="0">
                <a:solidFill>
                  <a:srgbClr val="0000FF"/>
                </a:solidFill>
                <a:sym typeface="Symbol"/>
              </a:rPr>
              <a:t>Next Goal: </a:t>
            </a:r>
            <a:r>
              <a:rPr lang="en-US" b="1" dirty="0" smtClean="0">
                <a:solidFill>
                  <a:srgbClr val="FF0066"/>
                </a:solidFill>
                <a:sym typeface="Symbol"/>
              </a:rPr>
              <a:t>Find similar columns, Small signatures</a:t>
            </a:r>
            <a:endParaRPr lang="en-US" b="1" dirty="0" smtClean="0">
              <a:solidFill>
                <a:srgbClr val="FF0066"/>
              </a:solidFill>
            </a:endParaRPr>
          </a:p>
          <a:p>
            <a:r>
              <a:rPr lang="en-US" b="1" dirty="0" smtClean="0">
                <a:solidFill>
                  <a:srgbClr val="008000"/>
                </a:solidFill>
              </a:rPr>
              <a:t>Naïve approach:</a:t>
            </a:r>
          </a:p>
          <a:p>
            <a:pPr lvl="1"/>
            <a:r>
              <a:rPr lang="en-US" b="1" dirty="0" smtClean="0">
                <a:solidFill>
                  <a:srgbClr val="0000FF"/>
                </a:solidFill>
              </a:rPr>
              <a:t>1) Signatures of columns:</a:t>
            </a:r>
            <a:r>
              <a:rPr lang="en-US" dirty="0" smtClean="0"/>
              <a:t> small summaries of columns</a:t>
            </a:r>
          </a:p>
          <a:p>
            <a:pPr lvl="1"/>
            <a:r>
              <a:rPr lang="en-US" b="1" dirty="0" smtClean="0">
                <a:solidFill>
                  <a:srgbClr val="0000FF"/>
                </a:solidFill>
              </a:rPr>
              <a:t>2) Examine pairs of signatures</a:t>
            </a:r>
            <a:r>
              <a:rPr lang="en-US" dirty="0" smtClean="0"/>
              <a:t> to find similar columns</a:t>
            </a:r>
          </a:p>
          <a:p>
            <a:pPr lvl="2"/>
            <a:r>
              <a:rPr lang="en-US" b="1" dirty="0" smtClean="0"/>
              <a:t>Essential:</a:t>
            </a:r>
            <a:r>
              <a:rPr lang="en-US" dirty="0" smtClean="0"/>
              <a:t> Similarities of signatures and columns are related</a:t>
            </a:r>
          </a:p>
          <a:p>
            <a:pPr lvl="1"/>
            <a:r>
              <a:rPr lang="en-US" b="1" dirty="0" smtClean="0">
                <a:solidFill>
                  <a:srgbClr val="0000FF"/>
                </a:solidFill>
              </a:rPr>
              <a:t>3) Optional:</a:t>
            </a:r>
            <a:r>
              <a:rPr lang="en-US" dirty="0" smtClean="0"/>
              <a:t> Check that columns with similar signatures are really similar</a:t>
            </a:r>
          </a:p>
          <a:p>
            <a:r>
              <a:rPr lang="en-US" b="1" dirty="0" smtClean="0">
                <a:solidFill>
                  <a:srgbClr val="008000"/>
                </a:solidFill>
              </a:rPr>
              <a:t>Warnings:</a:t>
            </a:r>
          </a:p>
          <a:p>
            <a:pPr lvl="1"/>
            <a:r>
              <a:rPr lang="en-US" dirty="0" smtClean="0"/>
              <a:t>Comparing all pairs may take too much time: </a:t>
            </a:r>
            <a:r>
              <a:rPr lang="en-US" b="1" dirty="0"/>
              <a:t>J</a:t>
            </a:r>
            <a:r>
              <a:rPr lang="en-US" b="1" dirty="0" smtClean="0"/>
              <a:t>ob for LSH</a:t>
            </a:r>
            <a:endParaRPr lang="en-US" dirty="0" smtClean="0"/>
          </a:p>
          <a:p>
            <a:pPr lvl="2"/>
            <a:r>
              <a:rPr lang="en-US" dirty="0" smtClean="0"/>
              <a:t>These methods can produce false negatives, and even false positives (if the optional check is not made)</a:t>
            </a:r>
            <a:endParaRPr lang="en-US"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039DC1A1-C784-4FA5-964E-14B761CA2EA1}" type="slidenum">
              <a:rPr lang="en-US" smtClean="0"/>
              <a:pPr/>
              <a:t>29</a:t>
            </a:fld>
            <a:endParaRPr lang="en-US"/>
          </a:p>
        </p:txBody>
      </p:sp>
    </p:spTree>
    <p:extLst>
      <p:ext uri="{BB962C8B-B14F-4D97-AF65-F5344CB8AC3E}">
        <p14:creationId xmlns:p14="http://schemas.microsoft.com/office/powerpoint/2010/main" val="3284595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dirty="0" smtClean="0"/>
              <a:t>Scene Completion Problem </a:t>
            </a:r>
          </a:p>
        </p:txBody>
      </p:sp>
      <p:pic>
        <p:nvPicPr>
          <p:cNvPr id="136200" name="Picture 8" descr="teaser_input"/>
          <p:cNvPicPr>
            <a:picLocks noChangeAspect="1" noChangeArrowheads="1"/>
          </p:cNvPicPr>
          <p:nvPr/>
        </p:nvPicPr>
        <p:blipFill>
          <a:blip r:embed="rId3" cstate="print"/>
          <a:srcRect/>
          <a:stretch>
            <a:fillRect/>
          </a:stretch>
        </p:blipFill>
        <p:spPr bwMode="auto">
          <a:xfrm>
            <a:off x="1066800" y="1416050"/>
            <a:ext cx="2819400" cy="2133600"/>
          </a:xfrm>
          <a:prstGeom prst="rect">
            <a:avLst/>
          </a:prstGeom>
          <a:noFill/>
        </p:spPr>
      </p:pic>
      <p:pic>
        <p:nvPicPr>
          <p:cNvPr id="136201" name="Picture 9" descr="teaser_original"/>
          <p:cNvPicPr>
            <a:picLocks noChangeAspect="1" noChangeArrowheads="1"/>
          </p:cNvPicPr>
          <p:nvPr/>
        </p:nvPicPr>
        <p:blipFill>
          <a:blip r:embed="rId4" cstate="print"/>
          <a:srcRect/>
          <a:stretch>
            <a:fillRect/>
          </a:stretch>
        </p:blipFill>
        <p:spPr bwMode="auto">
          <a:xfrm>
            <a:off x="1066800" y="1416050"/>
            <a:ext cx="2819400" cy="2132013"/>
          </a:xfrm>
          <a:prstGeom prst="rect">
            <a:avLst/>
          </a:prstGeom>
          <a:noFill/>
        </p:spPr>
      </p:pic>
      <p:pic>
        <p:nvPicPr>
          <p:cNvPr id="136202" name="Picture 10" descr="mid_res_montage"/>
          <p:cNvPicPr>
            <a:picLocks noChangeAspect="1" noChangeArrowheads="1"/>
          </p:cNvPicPr>
          <p:nvPr/>
        </p:nvPicPr>
        <p:blipFill>
          <a:blip r:embed="rId5" cstate="print"/>
          <a:srcRect b="20023"/>
          <a:stretch>
            <a:fillRect/>
          </a:stretch>
        </p:blipFill>
        <p:spPr bwMode="auto">
          <a:xfrm>
            <a:off x="5334000" y="1371600"/>
            <a:ext cx="2514600" cy="2254250"/>
          </a:xfrm>
          <a:prstGeom prst="rect">
            <a:avLst/>
          </a:prstGeom>
          <a:noFill/>
        </p:spPr>
      </p:pic>
      <p:pic>
        <p:nvPicPr>
          <p:cNvPr id="136203" name="Picture 11" descr="IMG_0681_mask_output_011"/>
          <p:cNvPicPr>
            <a:picLocks noChangeAspect="1" noChangeArrowheads="1"/>
          </p:cNvPicPr>
          <p:nvPr/>
        </p:nvPicPr>
        <p:blipFill>
          <a:blip r:embed="rId6" cstate="print"/>
          <a:srcRect/>
          <a:stretch>
            <a:fillRect/>
          </a:stretch>
        </p:blipFill>
        <p:spPr bwMode="auto">
          <a:xfrm>
            <a:off x="1066800" y="4311650"/>
            <a:ext cx="2819400" cy="2114550"/>
          </a:xfrm>
          <a:prstGeom prst="rect">
            <a:avLst/>
          </a:prstGeom>
          <a:noFill/>
        </p:spPr>
      </p:pic>
      <p:pic>
        <p:nvPicPr>
          <p:cNvPr id="136204" name="Picture 12" descr="montage_6x7"/>
          <p:cNvPicPr>
            <a:picLocks noChangeAspect="1" noChangeArrowheads="1"/>
          </p:cNvPicPr>
          <p:nvPr/>
        </p:nvPicPr>
        <p:blipFill>
          <a:blip r:embed="rId7" cstate="print"/>
          <a:srcRect/>
          <a:stretch>
            <a:fillRect/>
          </a:stretch>
        </p:blipFill>
        <p:spPr bwMode="auto">
          <a:xfrm>
            <a:off x="5334000" y="4332288"/>
            <a:ext cx="2501900" cy="2189162"/>
          </a:xfrm>
          <a:prstGeom prst="rect">
            <a:avLst/>
          </a:prstGeom>
          <a:noFill/>
        </p:spPr>
      </p:pic>
      <p:sp>
        <p:nvSpPr>
          <p:cNvPr id="136205" name="AutoShape 13"/>
          <p:cNvSpPr>
            <a:spLocks noChangeArrowheads="1"/>
          </p:cNvSpPr>
          <p:nvPr/>
        </p:nvSpPr>
        <p:spPr bwMode="auto">
          <a:xfrm>
            <a:off x="4191000" y="2254250"/>
            <a:ext cx="685800" cy="228600"/>
          </a:xfrm>
          <a:prstGeom prst="rightArrow">
            <a:avLst>
              <a:gd name="adj1" fmla="val 50000"/>
              <a:gd name="adj2" fmla="val 75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6" name="AutoShape 14"/>
          <p:cNvSpPr>
            <a:spLocks noChangeArrowheads="1"/>
          </p:cNvSpPr>
          <p:nvPr/>
        </p:nvSpPr>
        <p:spPr bwMode="auto">
          <a:xfrm>
            <a:off x="6477000" y="3702050"/>
            <a:ext cx="228600" cy="457200"/>
          </a:xfrm>
          <a:prstGeom prst="down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7" name="AutoShape 15"/>
          <p:cNvSpPr>
            <a:spLocks noChangeArrowheads="1"/>
          </p:cNvSpPr>
          <p:nvPr/>
        </p:nvSpPr>
        <p:spPr bwMode="auto">
          <a:xfrm>
            <a:off x="4267200" y="5073650"/>
            <a:ext cx="762000" cy="228600"/>
          </a:xfrm>
          <a:prstGeom prst="leftArrow">
            <a:avLst>
              <a:gd name="adj1" fmla="val 50000"/>
              <a:gd name="adj2" fmla="val 83333"/>
            </a:avLst>
          </a:prstGeom>
          <a:solidFill>
            <a:schemeClr val="accent1"/>
          </a:solidFill>
          <a:ln w="9525">
            <a:solidFill>
              <a:schemeClr val="tx1"/>
            </a:solidFill>
            <a:miter lim="800000"/>
            <a:headEnd/>
            <a:tailEnd/>
          </a:ln>
          <a:effectLst/>
        </p:spPr>
        <p:txBody>
          <a:bodyPr wrap="none" anchor="ctr"/>
          <a:lstStyle/>
          <a:p>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pPr/>
              <a:t>3</a:t>
            </a:fld>
            <a:endParaRPr lang="en-US"/>
          </a:p>
        </p:txBody>
      </p:sp>
      <p:sp>
        <p:nvSpPr>
          <p:cNvPr id="14" name="Footer Placeholder 13"/>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15"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extLst>
      <p:ext uri="{BB962C8B-B14F-4D97-AF65-F5344CB8AC3E}">
        <p14:creationId xmlns:p14="http://schemas.microsoft.com/office/powerpoint/2010/main" val="1614870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620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62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6205"/>
                                        </p:tgtEl>
                                        <p:attrNameLst>
                                          <p:attrName>style.visibility</p:attrName>
                                        </p:attrNameLst>
                                      </p:cBhvr>
                                      <p:to>
                                        <p:strVal val="visible"/>
                                      </p:to>
                                    </p:set>
                                    <p:animEffect transition="in" filter="dissolve">
                                      <p:cBhvr>
                                        <p:cTn id="13" dur="500"/>
                                        <p:tgtEl>
                                          <p:spTgt spid="136205"/>
                                        </p:tgtEl>
                                      </p:cBhvr>
                                    </p:animEffect>
                                  </p:childTnLst>
                                </p:cTn>
                              </p:par>
                              <p:par>
                                <p:cTn id="14" presetID="9" presetClass="entr" presetSubtype="0" fill="hold" nodeType="withEffect">
                                  <p:stCondLst>
                                    <p:cond delay="0"/>
                                  </p:stCondLst>
                                  <p:childTnLst>
                                    <p:set>
                                      <p:cBhvr>
                                        <p:cTn id="15" dur="1" fill="hold">
                                          <p:stCondLst>
                                            <p:cond delay="0"/>
                                          </p:stCondLst>
                                        </p:cTn>
                                        <p:tgtEl>
                                          <p:spTgt spid="136202"/>
                                        </p:tgtEl>
                                        <p:attrNameLst>
                                          <p:attrName>style.visibility</p:attrName>
                                        </p:attrNameLst>
                                      </p:cBhvr>
                                      <p:to>
                                        <p:strVal val="visible"/>
                                      </p:to>
                                    </p:set>
                                    <p:animEffect transition="in" filter="dissolve">
                                      <p:cBhvr>
                                        <p:cTn id="16" dur="500"/>
                                        <p:tgtEl>
                                          <p:spTgt spid="13620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6206"/>
                                        </p:tgtEl>
                                        <p:attrNameLst>
                                          <p:attrName>style.visibility</p:attrName>
                                        </p:attrNameLst>
                                      </p:cBhvr>
                                      <p:to>
                                        <p:strVal val="visible"/>
                                      </p:to>
                                    </p:set>
                                    <p:animEffect transition="in" filter="dissolve">
                                      <p:cBhvr>
                                        <p:cTn id="21" dur="500"/>
                                        <p:tgtEl>
                                          <p:spTgt spid="136206"/>
                                        </p:tgtEl>
                                      </p:cBhvr>
                                    </p:animEffect>
                                  </p:childTnLst>
                                </p:cTn>
                              </p:par>
                              <p:par>
                                <p:cTn id="22" presetID="9" presetClass="entr" presetSubtype="0" fill="hold" nodeType="withEffect">
                                  <p:stCondLst>
                                    <p:cond delay="0"/>
                                  </p:stCondLst>
                                  <p:childTnLst>
                                    <p:set>
                                      <p:cBhvr>
                                        <p:cTn id="23" dur="1" fill="hold">
                                          <p:stCondLst>
                                            <p:cond delay="0"/>
                                          </p:stCondLst>
                                        </p:cTn>
                                        <p:tgtEl>
                                          <p:spTgt spid="136204"/>
                                        </p:tgtEl>
                                        <p:attrNameLst>
                                          <p:attrName>style.visibility</p:attrName>
                                        </p:attrNameLst>
                                      </p:cBhvr>
                                      <p:to>
                                        <p:strVal val="visible"/>
                                      </p:to>
                                    </p:set>
                                    <p:animEffect transition="in" filter="dissolve">
                                      <p:cBhvr>
                                        <p:cTn id="24" dur="500"/>
                                        <p:tgtEl>
                                          <p:spTgt spid="136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6203"/>
                                        </p:tgtEl>
                                        <p:attrNameLst>
                                          <p:attrName>style.visibility</p:attrName>
                                        </p:attrNameLst>
                                      </p:cBhvr>
                                      <p:to>
                                        <p:strVal val="visible"/>
                                      </p:to>
                                    </p:set>
                                    <p:animEffect transition="in" filter="dissolve">
                                      <p:cBhvr>
                                        <p:cTn id="29" dur="500"/>
                                        <p:tgtEl>
                                          <p:spTgt spid="13620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6207"/>
                                        </p:tgtEl>
                                        <p:attrNameLst>
                                          <p:attrName>style.visibility</p:attrName>
                                        </p:attrNameLst>
                                      </p:cBhvr>
                                      <p:to>
                                        <p:strVal val="visible"/>
                                      </p:to>
                                    </p:set>
                                    <p:animEffect transition="in" filter="dissolve">
                                      <p:cBhvr>
                                        <p:cTn id="32" dur="500"/>
                                        <p:tgtEl>
                                          <p:spTgt spid="136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5" grpId="0" animBg="1"/>
      <p:bldP spid="136206" grpId="0" animBg="1"/>
      <p:bldP spid="13620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smtClean="0"/>
              <a:t>Hashing Columns (Signatures)</a:t>
            </a:r>
            <a:endParaRPr lang="en-US" dirty="0"/>
          </a:p>
        </p:txBody>
      </p:sp>
      <p:sp>
        <p:nvSpPr>
          <p:cNvPr id="33795" name="Rectangle 3"/>
          <p:cNvSpPr>
            <a:spLocks noGrp="1" noChangeArrowheads="1"/>
          </p:cNvSpPr>
          <p:nvPr>
            <p:ph idx="1"/>
          </p:nvPr>
        </p:nvSpPr>
        <p:spPr>
          <a:xfrm>
            <a:off x="457200" y="1295400"/>
            <a:ext cx="8534400" cy="5562600"/>
          </a:xfrm>
        </p:spPr>
        <p:txBody>
          <a:bodyPr>
            <a:normAutofit fontScale="92500"/>
          </a:bodyPr>
          <a:lstStyle/>
          <a:p>
            <a:r>
              <a:rPr lang="en-US" b="1" dirty="0" smtClean="0">
                <a:solidFill>
                  <a:srgbClr val="0000FF"/>
                </a:solidFill>
              </a:rPr>
              <a:t>Key idea:</a:t>
            </a:r>
            <a:r>
              <a:rPr lang="en-US" dirty="0" smtClean="0">
                <a:solidFill>
                  <a:srgbClr val="0000FF"/>
                </a:solidFill>
              </a:rPr>
              <a:t> </a:t>
            </a:r>
            <a:r>
              <a:rPr lang="en-US" dirty="0" smtClean="0"/>
              <a:t>“hash” each column </a:t>
            </a:r>
            <a:r>
              <a:rPr lang="en-US" b="1" i="1" dirty="0" smtClean="0"/>
              <a:t>C</a:t>
            </a:r>
            <a:r>
              <a:rPr lang="en-US" dirty="0" smtClean="0"/>
              <a:t> to a small </a:t>
            </a:r>
            <a:r>
              <a:rPr lang="en-US" b="1" i="1" dirty="0" smtClean="0">
                <a:solidFill>
                  <a:srgbClr val="D60093"/>
                </a:solidFill>
              </a:rPr>
              <a:t>signature</a:t>
            </a:r>
            <a:r>
              <a:rPr lang="en-US" dirty="0" smtClean="0"/>
              <a:t> </a:t>
            </a:r>
            <a:r>
              <a:rPr lang="en-US" b="1" i="1" dirty="0" smtClean="0"/>
              <a:t>h(C)</a:t>
            </a:r>
            <a:r>
              <a:rPr lang="en-US" dirty="0" smtClean="0"/>
              <a:t>, such that:</a:t>
            </a:r>
          </a:p>
          <a:p>
            <a:pPr lvl="1"/>
            <a:r>
              <a:rPr lang="en-US" b="1" dirty="0" smtClean="0"/>
              <a:t>(1)</a:t>
            </a:r>
            <a:r>
              <a:rPr lang="en-US" dirty="0" smtClean="0"/>
              <a:t> </a:t>
            </a:r>
            <a:r>
              <a:rPr lang="en-US" b="1" i="1" dirty="0" smtClean="0"/>
              <a:t>h(C)</a:t>
            </a:r>
            <a:r>
              <a:rPr lang="en-US" dirty="0" smtClean="0"/>
              <a:t> is small enough that the signature fits in RAM</a:t>
            </a:r>
          </a:p>
          <a:p>
            <a:pPr lvl="1"/>
            <a:r>
              <a:rPr lang="en-US" b="1" dirty="0" smtClean="0"/>
              <a:t>(2)</a:t>
            </a:r>
            <a:r>
              <a:rPr lang="en-US" dirty="0" smtClean="0"/>
              <a:t> </a:t>
            </a:r>
            <a:r>
              <a:rPr lang="en-US" b="1" i="1" dirty="0" err="1" smtClean="0"/>
              <a:t>sim</a:t>
            </a:r>
            <a:r>
              <a:rPr lang="en-US" b="1" i="1" dirty="0" smtClean="0"/>
              <a:t>(C</a:t>
            </a:r>
            <a:r>
              <a:rPr lang="en-US" b="1" i="1" baseline="-25000" dirty="0" smtClean="0"/>
              <a:t>1</a:t>
            </a:r>
            <a:r>
              <a:rPr lang="en-US" b="1" i="1" dirty="0" smtClean="0"/>
              <a:t>, C</a:t>
            </a:r>
            <a:r>
              <a:rPr lang="en-US" b="1" i="1" baseline="-25000" dirty="0" smtClean="0"/>
              <a:t>2</a:t>
            </a:r>
            <a:r>
              <a:rPr lang="en-US" b="1" i="1" dirty="0" smtClean="0"/>
              <a:t>)</a:t>
            </a:r>
            <a:r>
              <a:rPr lang="en-US" dirty="0" smtClean="0"/>
              <a:t> is the same as the “similarity” of signatures </a:t>
            </a:r>
            <a:r>
              <a:rPr lang="en-US" b="1" i="1" dirty="0" smtClean="0"/>
              <a:t>h(C</a:t>
            </a:r>
            <a:r>
              <a:rPr lang="en-US" b="1" i="1" baseline="-25000" dirty="0" smtClean="0"/>
              <a:t>1</a:t>
            </a:r>
            <a:r>
              <a:rPr lang="en-US" b="1" i="1" dirty="0" smtClean="0"/>
              <a:t>) </a:t>
            </a:r>
            <a:r>
              <a:rPr lang="en-US" dirty="0" smtClean="0"/>
              <a:t>and </a:t>
            </a:r>
            <a:r>
              <a:rPr lang="en-US" b="1" i="1" dirty="0" smtClean="0"/>
              <a:t>h(C</a:t>
            </a:r>
            <a:r>
              <a:rPr lang="en-US" b="1" i="1" baseline="-25000" dirty="0" smtClean="0"/>
              <a:t>2</a:t>
            </a:r>
            <a:r>
              <a:rPr lang="en-US" b="1" i="1" dirty="0" smtClean="0"/>
              <a:t>)</a:t>
            </a:r>
          </a:p>
          <a:p>
            <a:pPr lvl="8"/>
            <a:endParaRPr lang="en-US" b="1" i="1" dirty="0" smtClean="0"/>
          </a:p>
          <a:p>
            <a:r>
              <a:rPr lang="en-US" b="1" dirty="0"/>
              <a:t>Goal:</a:t>
            </a:r>
            <a:r>
              <a:rPr lang="en-US" dirty="0" smtClean="0">
                <a:solidFill>
                  <a:schemeClr val="accent4"/>
                </a:solidFill>
              </a:rPr>
              <a:t> </a:t>
            </a:r>
            <a:r>
              <a:rPr lang="en-US" b="1" dirty="0" smtClean="0">
                <a:solidFill>
                  <a:srgbClr val="008000"/>
                </a:solidFill>
              </a:rPr>
              <a:t>Find a hash function </a:t>
            </a:r>
            <a:r>
              <a:rPr lang="en-US" b="1" i="1" dirty="0" smtClean="0">
                <a:solidFill>
                  <a:srgbClr val="008000"/>
                </a:solidFill>
              </a:rPr>
              <a:t>h(·)</a:t>
            </a:r>
            <a:r>
              <a:rPr lang="en-US" b="1" dirty="0" smtClean="0">
                <a:solidFill>
                  <a:srgbClr val="008000"/>
                </a:solidFill>
              </a:rPr>
              <a:t> such that:</a:t>
            </a:r>
          </a:p>
          <a:p>
            <a:pPr lvl="1"/>
            <a:r>
              <a:rPr lang="en-US" dirty="0" smtClean="0"/>
              <a:t>If </a:t>
            </a:r>
            <a:r>
              <a:rPr lang="en-US" b="1" i="1" dirty="0" err="1" smtClean="0"/>
              <a:t>sim</a:t>
            </a:r>
            <a:r>
              <a:rPr lang="en-US" b="1" i="1" dirty="0" smtClean="0"/>
              <a:t>(C</a:t>
            </a:r>
            <a:r>
              <a:rPr lang="en-US" b="1" i="1" baseline="-25000" dirty="0" smtClean="0"/>
              <a:t>1</a:t>
            </a:r>
            <a:r>
              <a:rPr lang="en-US" b="1" i="1" dirty="0" smtClean="0"/>
              <a:t>,C</a:t>
            </a:r>
            <a:r>
              <a:rPr lang="en-US" b="1" i="1" baseline="-25000" dirty="0" smtClean="0"/>
              <a:t>2</a:t>
            </a:r>
            <a:r>
              <a:rPr lang="en-US" b="1" i="1" dirty="0" smtClean="0"/>
              <a:t>)</a:t>
            </a:r>
            <a:r>
              <a:rPr lang="en-US" dirty="0" smtClean="0"/>
              <a:t> is high, then with high prob. </a:t>
            </a:r>
            <a:r>
              <a:rPr lang="en-US" b="1" i="1" dirty="0" smtClean="0"/>
              <a:t>h(C</a:t>
            </a:r>
            <a:r>
              <a:rPr lang="en-US" b="1" i="1" baseline="-25000" dirty="0" smtClean="0"/>
              <a:t>1</a:t>
            </a:r>
            <a:r>
              <a:rPr lang="en-US" b="1" i="1" dirty="0" smtClean="0"/>
              <a:t>) = h(C</a:t>
            </a:r>
            <a:r>
              <a:rPr lang="en-US" b="1" i="1" baseline="-25000" dirty="0" smtClean="0"/>
              <a:t>2</a:t>
            </a:r>
            <a:r>
              <a:rPr lang="en-US" b="1" i="1" dirty="0" smtClean="0"/>
              <a:t>)</a:t>
            </a:r>
          </a:p>
          <a:p>
            <a:pPr lvl="1"/>
            <a:r>
              <a:rPr lang="en-US" dirty="0"/>
              <a:t>I</a:t>
            </a:r>
            <a:r>
              <a:rPr lang="en-US" dirty="0" smtClean="0"/>
              <a:t>f </a:t>
            </a:r>
            <a:r>
              <a:rPr lang="en-US" b="1" i="1" dirty="0" err="1" smtClean="0"/>
              <a:t>sim</a:t>
            </a:r>
            <a:r>
              <a:rPr lang="en-US" b="1" i="1" dirty="0" smtClean="0"/>
              <a:t>(C</a:t>
            </a:r>
            <a:r>
              <a:rPr lang="en-US" b="1" i="1" baseline="-25000" dirty="0" smtClean="0"/>
              <a:t>1</a:t>
            </a:r>
            <a:r>
              <a:rPr lang="en-US" b="1" i="1" dirty="0" smtClean="0"/>
              <a:t>,C</a:t>
            </a:r>
            <a:r>
              <a:rPr lang="en-US" b="1" i="1" baseline="-25000" dirty="0" smtClean="0"/>
              <a:t>2</a:t>
            </a:r>
            <a:r>
              <a:rPr lang="en-US" b="1" i="1" dirty="0" smtClean="0"/>
              <a:t>)</a:t>
            </a:r>
            <a:r>
              <a:rPr lang="en-US" dirty="0" smtClean="0"/>
              <a:t> is low, then with high prob. </a:t>
            </a:r>
            <a:r>
              <a:rPr lang="en-US" b="1" i="1" dirty="0" smtClean="0"/>
              <a:t>h(C</a:t>
            </a:r>
            <a:r>
              <a:rPr lang="en-US" b="1" i="1" baseline="-25000" dirty="0" smtClean="0"/>
              <a:t>1</a:t>
            </a:r>
            <a:r>
              <a:rPr lang="en-US" b="1" i="1" dirty="0" smtClean="0"/>
              <a:t>) ≠ h(C</a:t>
            </a:r>
            <a:r>
              <a:rPr lang="en-US" b="1" i="1" baseline="-25000" dirty="0" smtClean="0"/>
              <a:t>2</a:t>
            </a:r>
            <a:r>
              <a:rPr lang="en-US" b="1" i="1" dirty="0" smtClean="0"/>
              <a:t>)</a:t>
            </a:r>
          </a:p>
          <a:p>
            <a:pPr lvl="8"/>
            <a:endParaRPr lang="en-US" b="1" dirty="0" smtClean="0">
              <a:solidFill>
                <a:srgbClr val="D60093"/>
              </a:solidFill>
            </a:endParaRPr>
          </a:p>
          <a:p>
            <a:r>
              <a:rPr lang="en-US" b="1" dirty="0" smtClean="0">
                <a:solidFill>
                  <a:srgbClr val="D60093"/>
                </a:solidFill>
              </a:rPr>
              <a:t>Hash docs into buckets. Expect that “most” pairs of near duplicate docs hash into the same bucket!</a:t>
            </a:r>
            <a:endParaRPr lang="en-US" b="1" dirty="0">
              <a:solidFill>
                <a:srgbClr val="D60093"/>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CE9C8250-8319-48A7-B295-578641B1A236}" type="slidenum">
              <a:rPr lang="en-US" smtClean="0"/>
              <a:pPr/>
              <a:t>30</a:t>
            </a:fld>
            <a:endParaRPr lang="en-US"/>
          </a:p>
        </p:txBody>
      </p:sp>
      <p:sp>
        <p:nvSpPr>
          <p:cNvPr id="2" name="Rounded Rectangle 1"/>
          <p:cNvSpPr/>
          <p:nvPr/>
        </p:nvSpPr>
        <p:spPr>
          <a:xfrm>
            <a:off x="381000" y="3810000"/>
            <a:ext cx="8610600" cy="1752600"/>
          </a:xfrm>
          <a:prstGeom prst="roundRect">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76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smtClean="0"/>
              <a:t>Min-Hashing</a:t>
            </a:r>
          </a:p>
        </p:txBody>
      </p:sp>
      <p:sp>
        <p:nvSpPr>
          <p:cNvPr id="275459" name="Rectangle 3"/>
          <p:cNvSpPr>
            <a:spLocks noGrp="1" noChangeArrowheads="1"/>
          </p:cNvSpPr>
          <p:nvPr>
            <p:ph idx="1"/>
          </p:nvPr>
        </p:nvSpPr>
        <p:spPr>
          <a:xfrm>
            <a:off x="457200" y="1295400"/>
            <a:ext cx="8686800" cy="5257801"/>
          </a:xfrm>
        </p:spPr>
        <p:txBody>
          <a:bodyPr>
            <a:normAutofit/>
          </a:bodyPr>
          <a:lstStyle/>
          <a:p>
            <a:r>
              <a:rPr lang="en-US" b="1" dirty="0">
                <a:solidFill>
                  <a:srgbClr val="0000FF"/>
                </a:solidFill>
              </a:rPr>
              <a:t>Goal:</a:t>
            </a:r>
            <a:r>
              <a:rPr lang="en-US" dirty="0">
                <a:solidFill>
                  <a:schemeClr val="accent4"/>
                </a:solidFill>
              </a:rPr>
              <a:t> </a:t>
            </a:r>
            <a:r>
              <a:rPr lang="en-US" b="1" dirty="0">
                <a:solidFill>
                  <a:srgbClr val="FF0066"/>
                </a:solidFill>
              </a:rPr>
              <a:t>Find a hash function </a:t>
            </a:r>
            <a:r>
              <a:rPr lang="en-US" b="1" i="1" dirty="0">
                <a:solidFill>
                  <a:srgbClr val="FF0066"/>
                </a:solidFill>
              </a:rPr>
              <a:t>h</a:t>
            </a:r>
            <a:r>
              <a:rPr lang="en-US" b="1" i="1" dirty="0" smtClean="0">
                <a:solidFill>
                  <a:srgbClr val="FF0066"/>
                </a:solidFill>
              </a:rPr>
              <a:t>(·)</a:t>
            </a:r>
            <a:r>
              <a:rPr lang="en-US" b="1" dirty="0" smtClean="0">
                <a:solidFill>
                  <a:srgbClr val="FF0066"/>
                </a:solidFill>
              </a:rPr>
              <a:t> </a:t>
            </a:r>
            <a:r>
              <a:rPr lang="en-US" b="1" dirty="0">
                <a:solidFill>
                  <a:srgbClr val="FF0066"/>
                </a:solidFill>
              </a:rPr>
              <a:t>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smtClean="0">
              <a:solidFill>
                <a:srgbClr val="D60093"/>
              </a:solidFill>
            </a:endParaRPr>
          </a:p>
          <a:p>
            <a:r>
              <a:rPr lang="en-US" b="1" dirty="0" smtClean="0">
                <a:solidFill>
                  <a:srgbClr val="D60093"/>
                </a:solidFill>
              </a:rPr>
              <a:t>Clearly, the hash function depends on </a:t>
            </a:r>
            <a:br>
              <a:rPr lang="en-US" b="1" dirty="0" smtClean="0">
                <a:solidFill>
                  <a:srgbClr val="D60093"/>
                </a:solidFill>
              </a:rPr>
            </a:br>
            <a:r>
              <a:rPr lang="en-US" b="1" dirty="0" smtClean="0">
                <a:solidFill>
                  <a:srgbClr val="D60093"/>
                </a:solidFill>
              </a:rPr>
              <a:t>the similarity metric:</a:t>
            </a:r>
          </a:p>
          <a:p>
            <a:pPr lvl="1"/>
            <a:r>
              <a:rPr lang="en-US" dirty="0" smtClean="0"/>
              <a:t>Not all similarity metrics have a suitable </a:t>
            </a:r>
            <a:br>
              <a:rPr lang="en-US" dirty="0" smtClean="0"/>
            </a:br>
            <a:r>
              <a:rPr lang="en-US" dirty="0" smtClean="0"/>
              <a:t>hash function</a:t>
            </a:r>
          </a:p>
          <a:p>
            <a:r>
              <a:rPr lang="en-US" b="1" dirty="0"/>
              <a:t>There is a suitable hash function for </a:t>
            </a:r>
            <a:r>
              <a:rPr lang="en-US" b="1" dirty="0" smtClean="0"/>
              <a:t/>
            </a:r>
            <a:br>
              <a:rPr lang="en-US" b="1" dirty="0" smtClean="0"/>
            </a:br>
            <a:r>
              <a:rPr lang="en-US" b="1" dirty="0" smtClean="0"/>
              <a:t>the </a:t>
            </a:r>
            <a:r>
              <a:rPr lang="en-US" b="1" dirty="0" err="1" smtClean="0"/>
              <a:t>Jaccard</a:t>
            </a:r>
            <a:r>
              <a:rPr lang="en-US" b="1" dirty="0" smtClean="0"/>
              <a:t> </a:t>
            </a:r>
            <a:r>
              <a:rPr lang="en-US" b="1" dirty="0"/>
              <a:t>similarity</a:t>
            </a:r>
            <a:r>
              <a:rPr lang="en-US" b="1" dirty="0" smtClean="0"/>
              <a:t>:</a:t>
            </a:r>
            <a:r>
              <a:rPr lang="en-US" b="1" dirty="0" smtClean="0">
                <a:solidFill>
                  <a:schemeClr val="accent4"/>
                </a:solidFill>
              </a:rPr>
              <a:t> </a:t>
            </a:r>
            <a:r>
              <a:rPr lang="en-US" dirty="0" smtClean="0"/>
              <a:t>It is called </a:t>
            </a:r>
            <a:r>
              <a:rPr lang="en-US" b="1" dirty="0" smtClean="0">
                <a:solidFill>
                  <a:srgbClr val="D60093"/>
                </a:solidFill>
              </a:rPr>
              <a:t>Min-Hashing</a:t>
            </a:r>
            <a:r>
              <a:rPr lang="en-US" dirty="0" smtClean="0">
                <a:solidFill>
                  <a:srgbClr val="D60093"/>
                </a:solidFill>
              </a:rPr>
              <a:t> </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31</a:t>
            </a:fld>
            <a:endParaRPr lang="en-US"/>
          </a:p>
        </p:txBody>
      </p:sp>
    </p:spTree>
    <p:extLst>
      <p:ext uri="{BB962C8B-B14F-4D97-AF65-F5344CB8AC3E}">
        <p14:creationId xmlns:p14="http://schemas.microsoft.com/office/powerpoint/2010/main" val="40371689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A8DEC-E51D-40AD-8624-2F07CB8C5484}" type="slidenum">
              <a:rPr lang="en-US"/>
              <a:pPr/>
              <a:t>32</a:t>
            </a:fld>
            <a:endParaRPr lang="en-US"/>
          </a:p>
        </p:txBody>
      </p:sp>
      <p:sp>
        <p:nvSpPr>
          <p:cNvPr id="36866" name="Rectangle 2"/>
          <p:cNvSpPr>
            <a:spLocks noGrp="1" noChangeArrowheads="1"/>
          </p:cNvSpPr>
          <p:nvPr>
            <p:ph type="title"/>
          </p:nvPr>
        </p:nvSpPr>
        <p:spPr/>
        <p:txBody>
          <a:bodyPr/>
          <a:lstStyle/>
          <a:p>
            <a:r>
              <a:rPr lang="en-US" dirty="0" smtClean="0"/>
              <a:t>Min-Hashing</a:t>
            </a:r>
            <a:endParaRPr lang="en-US" i="1" dirty="0">
              <a:solidFill>
                <a:srgbClr val="FF0066"/>
              </a:solidFill>
            </a:endParaRPr>
          </a:p>
        </p:txBody>
      </p:sp>
      <p:sp>
        <p:nvSpPr>
          <p:cNvPr id="36867" name="Rectangle 3"/>
          <p:cNvSpPr>
            <a:spLocks noGrp="1" noChangeArrowheads="1"/>
          </p:cNvSpPr>
          <p:nvPr>
            <p:ph type="body" idx="1"/>
          </p:nvPr>
        </p:nvSpPr>
        <p:spPr/>
        <p:txBody>
          <a:bodyPr/>
          <a:lstStyle/>
          <a:p>
            <a:r>
              <a:rPr lang="en-US" dirty="0"/>
              <a:t>Imagine the rows </a:t>
            </a:r>
            <a:r>
              <a:rPr lang="en-US" dirty="0" smtClean="0"/>
              <a:t>of the </a:t>
            </a:r>
            <a:r>
              <a:rPr lang="en-US" dirty="0" err="1" smtClean="0"/>
              <a:t>boolean</a:t>
            </a:r>
            <a:r>
              <a:rPr lang="en-US" dirty="0" smtClean="0"/>
              <a:t> matrix permuted under </a:t>
            </a:r>
            <a:r>
              <a:rPr lang="en-US" b="1" dirty="0" smtClean="0">
                <a:solidFill>
                  <a:srgbClr val="FF0066"/>
                </a:solidFill>
              </a:rPr>
              <a:t>random permutation </a:t>
            </a:r>
            <a:r>
              <a:rPr lang="en-US" b="1" i="1" dirty="0" smtClean="0">
                <a:sym typeface="Symbol"/>
              </a:rPr>
              <a:t></a:t>
            </a:r>
            <a:endParaRPr lang="en-US" b="1" i="1" dirty="0" smtClean="0"/>
          </a:p>
          <a:p>
            <a:pPr lvl="8"/>
            <a:endParaRPr lang="en-US" dirty="0"/>
          </a:p>
          <a:p>
            <a:r>
              <a:rPr lang="en-US" dirty="0"/>
              <a:t>Define </a:t>
            </a:r>
            <a:r>
              <a:rPr lang="en-US" dirty="0" smtClean="0"/>
              <a:t>a </a:t>
            </a:r>
            <a:r>
              <a:rPr lang="en-US" b="1" dirty="0" smtClean="0">
                <a:solidFill>
                  <a:srgbClr val="D60093"/>
                </a:solidFill>
              </a:rPr>
              <a:t>“hash</a:t>
            </a:r>
            <a:r>
              <a:rPr lang="en-US" b="1" dirty="0">
                <a:solidFill>
                  <a:srgbClr val="D60093"/>
                </a:solidFill>
              </a:rPr>
              <a:t>” function </a:t>
            </a:r>
            <a:r>
              <a:rPr lang="en-US" b="1" i="1" dirty="0" smtClean="0">
                <a:solidFill>
                  <a:srgbClr val="D60093"/>
                </a:solidFill>
              </a:rPr>
              <a:t>h</a:t>
            </a:r>
            <a:r>
              <a:rPr lang="en-US" b="1" i="1" baseline="-25000" dirty="0" smtClean="0">
                <a:solidFill>
                  <a:srgbClr val="D60093"/>
                </a:solidFill>
                <a:sym typeface="Symbol"/>
              </a:rPr>
              <a:t></a:t>
            </a:r>
            <a:r>
              <a:rPr lang="en-US" b="1" i="1" dirty="0" smtClean="0">
                <a:solidFill>
                  <a:srgbClr val="D60093"/>
                </a:solidFill>
              </a:rPr>
              <a:t>(C)</a:t>
            </a:r>
            <a:r>
              <a:rPr lang="en-US" b="1" dirty="0" smtClean="0">
                <a:solidFill>
                  <a:srgbClr val="D60093"/>
                </a:solidFill>
              </a:rPr>
              <a:t> </a:t>
            </a:r>
            <a:r>
              <a:rPr lang="en-US" dirty="0"/>
              <a:t>= the </a:t>
            </a:r>
            <a:r>
              <a:rPr lang="en-US" dirty="0" smtClean="0"/>
              <a:t>index of </a:t>
            </a:r>
            <a:r>
              <a:rPr lang="en-US" dirty="0"/>
              <a:t>the </a:t>
            </a:r>
            <a:r>
              <a:rPr lang="en-US" b="1" dirty="0"/>
              <a:t>first</a:t>
            </a:r>
            <a:r>
              <a:rPr lang="en-US" dirty="0"/>
              <a:t> (in the permuted </a:t>
            </a:r>
            <a:r>
              <a:rPr lang="en-US" dirty="0" smtClean="0"/>
              <a:t>order </a:t>
            </a:r>
            <a:r>
              <a:rPr lang="en-US" b="1" dirty="0" smtClean="0">
                <a:sym typeface="Symbol"/>
              </a:rPr>
              <a:t></a:t>
            </a:r>
            <a:r>
              <a:rPr lang="en-US" dirty="0" smtClean="0"/>
              <a:t>) </a:t>
            </a:r>
            <a:r>
              <a:rPr lang="en-US" dirty="0"/>
              <a:t>row in which column </a:t>
            </a:r>
            <a:r>
              <a:rPr lang="en-US" b="1" i="1" dirty="0"/>
              <a:t>C</a:t>
            </a:r>
            <a:r>
              <a:rPr lang="en-US" dirty="0"/>
              <a:t> </a:t>
            </a:r>
            <a:r>
              <a:rPr lang="en-US" dirty="0" smtClean="0"/>
              <a:t>has value </a:t>
            </a:r>
            <a:r>
              <a:rPr lang="en-US" b="1" dirty="0" smtClean="0"/>
              <a:t>1</a:t>
            </a:r>
            <a:r>
              <a:rPr lang="en-US" dirty="0" smtClean="0"/>
              <a:t>:</a:t>
            </a:r>
          </a:p>
          <a:p>
            <a:pPr>
              <a:buNone/>
            </a:pPr>
            <a:r>
              <a:rPr lang="en-US" dirty="0" smtClean="0"/>
              <a:t>	</a:t>
            </a:r>
            <a:r>
              <a:rPr lang="en-US" b="1" dirty="0" smtClean="0"/>
              <a:t>		</a:t>
            </a:r>
            <a:r>
              <a:rPr lang="en-US" b="1" i="1" dirty="0" smtClean="0">
                <a:latin typeface="Arial" pitchFamily="34" charset="0"/>
                <a:cs typeface="Arial" pitchFamily="34" charset="0"/>
              </a:rPr>
              <a:t>h</a:t>
            </a:r>
            <a:r>
              <a:rPr lang="en-US" b="1" i="1" baseline="-25000" dirty="0" smtClean="0">
                <a:latin typeface="Arial" pitchFamily="34" charset="0"/>
                <a:cs typeface="Arial" pitchFamily="34" charset="0"/>
                <a:sym typeface="Symbol"/>
              </a:rPr>
              <a:t> </a:t>
            </a:r>
            <a:r>
              <a:rPr lang="en-US" b="1" i="1" dirty="0" smtClean="0">
                <a:latin typeface="Arial" pitchFamily="34" charset="0"/>
                <a:cs typeface="Arial" pitchFamily="34" charset="0"/>
              </a:rPr>
              <a:t>(C) = min</a:t>
            </a:r>
            <a:r>
              <a:rPr lang="en-US" b="1" i="1" baseline="-25000" dirty="0" smtClean="0">
                <a:latin typeface="Arial" pitchFamily="34" charset="0"/>
                <a:cs typeface="Arial" pitchFamily="34" charset="0"/>
                <a:sym typeface="Symbol"/>
              </a:rPr>
              <a:t></a:t>
            </a:r>
            <a:r>
              <a:rPr lang="en-US" b="1" i="1" dirty="0" smtClean="0">
                <a:latin typeface="Arial" pitchFamily="34" charset="0"/>
                <a:cs typeface="Arial" pitchFamily="34" charset="0"/>
              </a:rPr>
              <a:t> </a:t>
            </a:r>
            <a:r>
              <a:rPr lang="en-US" b="1" i="1" dirty="0" smtClean="0">
                <a:latin typeface="Arial" pitchFamily="34" charset="0"/>
                <a:cs typeface="Arial" pitchFamily="34" charset="0"/>
                <a:sym typeface="Symbol"/>
              </a:rPr>
              <a:t>(C)</a:t>
            </a:r>
            <a:endParaRPr lang="en-US" b="1" i="1" dirty="0" smtClean="0">
              <a:latin typeface="Arial" pitchFamily="34" charset="0"/>
              <a:cs typeface="Arial" pitchFamily="34" charset="0"/>
            </a:endParaRPr>
          </a:p>
          <a:p>
            <a:pPr lvl="8"/>
            <a:endParaRPr lang="en-US" dirty="0" smtClean="0"/>
          </a:p>
          <a:p>
            <a:r>
              <a:rPr lang="en-US" dirty="0" smtClean="0">
                <a:solidFill>
                  <a:srgbClr val="008000"/>
                </a:solidFill>
              </a:rPr>
              <a:t>Use several (e.g., 100) independent hash functions (that is, permutations) to create a signature of a column</a:t>
            </a:r>
            <a:endParaRPr lang="en-US" dirty="0">
              <a:solidFill>
                <a:srgbClr val="008000"/>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2" name="TextBox 1"/>
          <p:cNvSpPr txBox="1"/>
          <p:nvPr/>
        </p:nvSpPr>
        <p:spPr>
          <a:xfrm>
            <a:off x="5943600" y="3810000"/>
            <a:ext cx="3124200" cy="1200329"/>
          </a:xfrm>
          <a:prstGeom prst="rect">
            <a:avLst/>
          </a:prstGeom>
          <a:solidFill>
            <a:srgbClr val="00FFFF"/>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rgbClr val="FF0000"/>
                </a:solidFill>
                <a:latin typeface="Arial" pitchFamily="34" charset="0"/>
                <a:cs typeface="Arial" pitchFamily="34" charset="0"/>
              </a:rPr>
              <a:t>Easier</a:t>
            </a:r>
            <a:r>
              <a:rPr lang="en-US" b="1" dirty="0" smtClean="0">
                <a:solidFill>
                  <a:srgbClr val="FF0000"/>
                </a:solidFill>
                <a:latin typeface="Arial" pitchFamily="34" charset="0"/>
                <a:cs typeface="Arial" pitchFamily="34" charset="0"/>
              </a:rPr>
              <a:t>:</a:t>
            </a:r>
            <a:r>
              <a:rPr lang="en-US" dirty="0" smtClean="0">
                <a:solidFill>
                  <a:srgbClr val="FF0000"/>
                </a:solidFill>
                <a:latin typeface="Arial" pitchFamily="34" charset="0"/>
                <a:cs typeface="Arial" pitchFamily="34" charset="0"/>
              </a:rPr>
              <a:t> Smallest hash value among h(e) for all e in C. Repeat it for k hash functions.             </a:t>
            </a:r>
            <a:r>
              <a:rPr lang="en-US" b="1" dirty="0" smtClean="0">
                <a:solidFill>
                  <a:srgbClr val="FF0000"/>
                </a:solidFill>
                <a:latin typeface="Arial" pitchFamily="34" charset="0"/>
                <a:cs typeface="Arial" pitchFamily="34" charset="0"/>
              </a:rPr>
              <a:t>--- TG</a:t>
            </a:r>
            <a:endParaRPr lang="en-US" b="1" dirty="0"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41046232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33</a:t>
            </a:fld>
            <a:endParaRPr lang="en-US"/>
          </a:p>
        </p:txBody>
      </p:sp>
      <p:sp>
        <p:nvSpPr>
          <p:cNvPr id="37890" name="Rectangle 2"/>
          <p:cNvSpPr>
            <a:spLocks noGrp="1" noChangeArrowheads="1"/>
          </p:cNvSpPr>
          <p:nvPr>
            <p:ph type="title"/>
          </p:nvPr>
        </p:nvSpPr>
        <p:spPr/>
        <p:txBody>
          <a:bodyPr/>
          <a:lstStyle/>
          <a:p>
            <a:r>
              <a:rPr lang="en-US" dirty="0" smtClean="0"/>
              <a:t>Min-Hashing </a:t>
            </a:r>
            <a:r>
              <a:rPr lang="en-US" dirty="0"/>
              <a:t>Example</a:t>
            </a:r>
          </a:p>
        </p:txBody>
      </p:sp>
      <p:graphicFrame>
        <p:nvGraphicFramePr>
          <p:cNvPr id="37934" name="Group 46"/>
          <p:cNvGraphicFramePr>
            <a:graphicFrameLocks noGrp="1"/>
          </p:cNvGraphicFramePr>
          <p:nvPr>
            <p:extLst>
              <p:ext uri="{D42A27DB-BD31-4B8C-83A1-F6EECF244321}">
                <p14:modId xmlns:p14="http://schemas.microsoft.com/office/powerpoint/2010/main" val="1061925717"/>
              </p:ext>
            </p:extLst>
          </p:nvPr>
        </p:nvGraphicFramePr>
        <p:xfrm>
          <a:off x="1371600" y="2586037"/>
          <a:ext cx="381000" cy="4089401"/>
        </p:xfrm>
        <a:graphic>
          <a:graphicData uri="http://schemas.openxmlformats.org/drawingml/2006/table">
            <a:tbl>
              <a:tblPr/>
              <a:tblGrid>
                <a:gridCol w="381000"/>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r>
            </a:tbl>
          </a:graphicData>
        </a:graphic>
      </p:graphicFrame>
      <p:grpSp>
        <p:nvGrpSpPr>
          <p:cNvPr id="3" name="Group 66"/>
          <p:cNvGrpSpPr>
            <a:grpSpLocks/>
          </p:cNvGrpSpPr>
          <p:nvPr/>
        </p:nvGrpSpPr>
        <p:grpSpPr bwMode="auto">
          <a:xfrm>
            <a:off x="4800600" y="2205037"/>
            <a:ext cx="3505200" cy="2667000"/>
            <a:chOff x="3024" y="1296"/>
            <a:chExt cx="2208" cy="1680"/>
          </a:xfrm>
        </p:grpSpPr>
        <p:sp>
          <p:nvSpPr>
            <p:cNvPr id="37955" name="Text Box 67"/>
            <p:cNvSpPr txBox="1">
              <a:spLocks noChangeArrowheads="1"/>
            </p:cNvSpPr>
            <p:nvPr/>
          </p:nvSpPr>
          <p:spPr bwMode="auto">
            <a:xfrm>
              <a:off x="3796" y="1296"/>
              <a:ext cx="1325"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37956" name="AutoShape 68"/>
            <p:cNvSpPr>
              <a:spLocks noChangeArrowheads="1"/>
            </p:cNvSpPr>
            <p:nvPr/>
          </p:nvSpPr>
          <p:spPr bwMode="auto">
            <a:xfrm>
              <a:off x="3024" y="2640"/>
              <a:ext cx="480" cy="336"/>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37957" name="Rectangle 69"/>
            <p:cNvSpPr>
              <a:spLocks noChangeArrowheads="1"/>
            </p:cNvSpPr>
            <p:nvPr/>
          </p:nvSpPr>
          <p:spPr bwMode="auto">
            <a:xfrm>
              <a:off x="487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58" name="Rectangle 70"/>
            <p:cNvSpPr>
              <a:spLocks noChangeArrowheads="1"/>
            </p:cNvSpPr>
            <p:nvPr/>
          </p:nvSpPr>
          <p:spPr bwMode="auto">
            <a:xfrm>
              <a:off x="451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59" name="Rectangle 71"/>
            <p:cNvSpPr>
              <a:spLocks noChangeArrowheads="1"/>
            </p:cNvSpPr>
            <p:nvPr/>
          </p:nvSpPr>
          <p:spPr bwMode="auto">
            <a:xfrm>
              <a:off x="415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60" name="Rectangle 72"/>
            <p:cNvSpPr>
              <a:spLocks noChangeArrowheads="1"/>
            </p:cNvSpPr>
            <p:nvPr/>
          </p:nvSpPr>
          <p:spPr bwMode="auto">
            <a:xfrm>
              <a:off x="379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61" name="Line 73"/>
            <p:cNvSpPr>
              <a:spLocks noChangeShapeType="1"/>
            </p:cNvSpPr>
            <p:nvPr/>
          </p:nvSpPr>
          <p:spPr bwMode="auto">
            <a:xfrm>
              <a:off x="3792" y="1632"/>
              <a:ext cx="1440" cy="0"/>
            </a:xfrm>
            <a:prstGeom prst="line">
              <a:avLst/>
            </a:prstGeom>
            <a:noFill/>
            <a:ln w="28575" cap="sq">
              <a:solidFill>
                <a:schemeClr val="tx1"/>
              </a:solidFill>
              <a:miter lim="800000"/>
              <a:headEnd/>
              <a:tailEnd/>
            </a:ln>
            <a:effectLst/>
          </p:spPr>
          <p:txBody>
            <a:bodyPr wrap="none"/>
            <a:lstStyle/>
            <a:p>
              <a:endParaRPr lang="en-US"/>
            </a:p>
          </p:txBody>
        </p:sp>
        <p:sp>
          <p:nvSpPr>
            <p:cNvPr id="37962" name="Line 74"/>
            <p:cNvSpPr>
              <a:spLocks noChangeShapeType="1"/>
            </p:cNvSpPr>
            <p:nvPr/>
          </p:nvSpPr>
          <p:spPr bwMode="auto">
            <a:xfrm>
              <a:off x="3792" y="2000"/>
              <a:ext cx="1440" cy="0"/>
            </a:xfrm>
            <a:prstGeom prst="line">
              <a:avLst/>
            </a:prstGeom>
            <a:noFill/>
            <a:ln w="28575" cap="sq">
              <a:solidFill>
                <a:schemeClr val="tx1"/>
              </a:solidFill>
              <a:miter lim="800000"/>
              <a:headEnd/>
              <a:tailEnd/>
            </a:ln>
            <a:effectLst/>
          </p:spPr>
          <p:txBody>
            <a:bodyPr wrap="none"/>
            <a:lstStyle/>
            <a:p>
              <a:endParaRPr lang="en-US"/>
            </a:p>
          </p:txBody>
        </p:sp>
        <p:sp>
          <p:nvSpPr>
            <p:cNvPr id="37963" name="Line 75"/>
            <p:cNvSpPr>
              <a:spLocks noChangeShapeType="1"/>
            </p:cNvSpPr>
            <p:nvPr/>
          </p:nvSpPr>
          <p:spPr bwMode="auto">
            <a:xfrm>
              <a:off x="3792" y="1632"/>
              <a:ext cx="0" cy="368"/>
            </a:xfrm>
            <a:prstGeom prst="line">
              <a:avLst/>
            </a:prstGeom>
            <a:noFill/>
            <a:ln w="28575" cap="sq">
              <a:solidFill>
                <a:schemeClr val="tx1"/>
              </a:solidFill>
              <a:miter lim="800000"/>
              <a:headEnd/>
              <a:tailEnd/>
            </a:ln>
            <a:effectLst/>
          </p:spPr>
          <p:txBody>
            <a:bodyPr wrap="none"/>
            <a:lstStyle/>
            <a:p>
              <a:endParaRPr lang="en-US"/>
            </a:p>
          </p:txBody>
        </p:sp>
        <p:sp>
          <p:nvSpPr>
            <p:cNvPr id="37964" name="Line 76"/>
            <p:cNvSpPr>
              <a:spLocks noChangeShapeType="1"/>
            </p:cNvSpPr>
            <p:nvPr/>
          </p:nvSpPr>
          <p:spPr bwMode="auto">
            <a:xfrm>
              <a:off x="4152" y="1632"/>
              <a:ext cx="0" cy="368"/>
            </a:xfrm>
            <a:prstGeom prst="line">
              <a:avLst/>
            </a:prstGeom>
            <a:noFill/>
            <a:ln w="12700">
              <a:solidFill>
                <a:schemeClr val="tx1"/>
              </a:solidFill>
              <a:miter lim="800000"/>
              <a:headEnd/>
              <a:tailEnd/>
            </a:ln>
            <a:effectLst/>
          </p:spPr>
          <p:txBody>
            <a:bodyPr wrap="none"/>
            <a:lstStyle/>
            <a:p>
              <a:endParaRPr lang="en-US"/>
            </a:p>
          </p:txBody>
        </p:sp>
        <p:sp>
          <p:nvSpPr>
            <p:cNvPr id="37965" name="Line 77"/>
            <p:cNvSpPr>
              <a:spLocks noChangeShapeType="1"/>
            </p:cNvSpPr>
            <p:nvPr/>
          </p:nvSpPr>
          <p:spPr bwMode="auto">
            <a:xfrm>
              <a:off x="4512" y="1632"/>
              <a:ext cx="0" cy="368"/>
            </a:xfrm>
            <a:prstGeom prst="line">
              <a:avLst/>
            </a:prstGeom>
            <a:noFill/>
            <a:ln w="12700">
              <a:solidFill>
                <a:schemeClr val="tx1"/>
              </a:solidFill>
              <a:miter lim="800000"/>
              <a:headEnd/>
              <a:tailEnd/>
            </a:ln>
            <a:effectLst/>
          </p:spPr>
          <p:txBody>
            <a:bodyPr wrap="none"/>
            <a:lstStyle/>
            <a:p>
              <a:endParaRPr lang="en-US"/>
            </a:p>
          </p:txBody>
        </p:sp>
        <p:sp>
          <p:nvSpPr>
            <p:cNvPr id="37966" name="Line 78"/>
            <p:cNvSpPr>
              <a:spLocks noChangeShapeType="1"/>
            </p:cNvSpPr>
            <p:nvPr/>
          </p:nvSpPr>
          <p:spPr bwMode="auto">
            <a:xfrm>
              <a:off x="4872" y="1632"/>
              <a:ext cx="0" cy="368"/>
            </a:xfrm>
            <a:prstGeom prst="line">
              <a:avLst/>
            </a:prstGeom>
            <a:noFill/>
            <a:ln w="12700">
              <a:solidFill>
                <a:schemeClr val="tx1"/>
              </a:solidFill>
              <a:miter lim="800000"/>
              <a:headEnd/>
              <a:tailEnd/>
            </a:ln>
            <a:effectLst/>
          </p:spPr>
          <p:txBody>
            <a:bodyPr wrap="none"/>
            <a:lstStyle/>
            <a:p>
              <a:endParaRPr lang="en-US"/>
            </a:p>
          </p:txBody>
        </p:sp>
        <p:sp>
          <p:nvSpPr>
            <p:cNvPr id="37967" name="Line 79"/>
            <p:cNvSpPr>
              <a:spLocks noChangeShapeType="1"/>
            </p:cNvSpPr>
            <p:nvPr/>
          </p:nvSpPr>
          <p:spPr bwMode="auto">
            <a:xfrm>
              <a:off x="5232" y="1632"/>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4" name="Group 80"/>
          <p:cNvGrpSpPr>
            <a:grpSpLocks/>
          </p:cNvGrpSpPr>
          <p:nvPr/>
        </p:nvGrpSpPr>
        <p:grpSpPr bwMode="auto">
          <a:xfrm>
            <a:off x="914400" y="2586037"/>
            <a:ext cx="7391400" cy="4089400"/>
            <a:chOff x="576" y="1536"/>
            <a:chExt cx="4656" cy="2576"/>
          </a:xfrm>
        </p:grpSpPr>
        <p:sp>
          <p:nvSpPr>
            <p:cNvPr id="37969" name="Rectangle 81"/>
            <p:cNvSpPr>
              <a:spLocks noChangeArrowheads="1"/>
            </p:cNvSpPr>
            <p:nvPr/>
          </p:nvSpPr>
          <p:spPr bwMode="auto">
            <a:xfrm>
              <a:off x="576" y="3746"/>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37970" name="Rectangle 82"/>
            <p:cNvSpPr>
              <a:spLocks noChangeArrowheads="1"/>
            </p:cNvSpPr>
            <p:nvPr/>
          </p:nvSpPr>
          <p:spPr bwMode="auto">
            <a:xfrm>
              <a:off x="576" y="3381"/>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37971" name="Rectangle 83"/>
            <p:cNvSpPr>
              <a:spLocks noChangeArrowheads="1"/>
            </p:cNvSpPr>
            <p:nvPr/>
          </p:nvSpPr>
          <p:spPr bwMode="auto">
            <a:xfrm>
              <a:off x="576" y="3015"/>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37972" name="Rectangle 84"/>
            <p:cNvSpPr>
              <a:spLocks noChangeArrowheads="1"/>
            </p:cNvSpPr>
            <p:nvPr/>
          </p:nvSpPr>
          <p:spPr bwMode="auto">
            <a:xfrm>
              <a:off x="576" y="2649"/>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37973" name="Rectangle 85"/>
            <p:cNvSpPr>
              <a:spLocks noChangeArrowheads="1"/>
            </p:cNvSpPr>
            <p:nvPr/>
          </p:nvSpPr>
          <p:spPr bwMode="auto">
            <a:xfrm>
              <a:off x="576" y="2283"/>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74" name="Rectangle 86"/>
            <p:cNvSpPr>
              <a:spLocks noChangeArrowheads="1"/>
            </p:cNvSpPr>
            <p:nvPr/>
          </p:nvSpPr>
          <p:spPr bwMode="auto">
            <a:xfrm>
              <a:off x="576" y="1918"/>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75" name="Rectangle 87"/>
            <p:cNvSpPr>
              <a:spLocks noChangeArrowheads="1"/>
            </p:cNvSpPr>
            <p:nvPr/>
          </p:nvSpPr>
          <p:spPr bwMode="auto">
            <a:xfrm>
              <a:off x="576" y="1536"/>
              <a:ext cx="240" cy="382"/>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76" name="Line 88"/>
            <p:cNvSpPr>
              <a:spLocks noChangeShapeType="1"/>
            </p:cNvSpPr>
            <p:nvPr/>
          </p:nvSpPr>
          <p:spPr bwMode="auto">
            <a:xfrm>
              <a:off x="576" y="1536"/>
              <a:ext cx="240" cy="0"/>
            </a:xfrm>
            <a:prstGeom prst="line">
              <a:avLst/>
            </a:prstGeom>
            <a:noFill/>
            <a:ln w="28575" cap="sq">
              <a:solidFill>
                <a:schemeClr val="tx1"/>
              </a:solidFill>
              <a:miter lim="800000"/>
              <a:headEnd/>
              <a:tailEnd/>
            </a:ln>
            <a:effectLst/>
          </p:spPr>
          <p:txBody>
            <a:bodyPr wrap="none"/>
            <a:lstStyle/>
            <a:p>
              <a:endParaRPr lang="en-US"/>
            </a:p>
          </p:txBody>
        </p:sp>
        <p:sp>
          <p:nvSpPr>
            <p:cNvPr id="37977" name="Line 89"/>
            <p:cNvSpPr>
              <a:spLocks noChangeShapeType="1"/>
            </p:cNvSpPr>
            <p:nvPr/>
          </p:nvSpPr>
          <p:spPr bwMode="auto">
            <a:xfrm>
              <a:off x="576" y="1918"/>
              <a:ext cx="240" cy="0"/>
            </a:xfrm>
            <a:prstGeom prst="line">
              <a:avLst/>
            </a:prstGeom>
            <a:noFill/>
            <a:ln w="12700">
              <a:solidFill>
                <a:schemeClr val="tx1"/>
              </a:solidFill>
              <a:miter lim="800000"/>
              <a:headEnd/>
              <a:tailEnd/>
            </a:ln>
            <a:effectLst/>
          </p:spPr>
          <p:txBody>
            <a:bodyPr wrap="none"/>
            <a:lstStyle/>
            <a:p>
              <a:endParaRPr lang="en-US"/>
            </a:p>
          </p:txBody>
        </p:sp>
        <p:sp>
          <p:nvSpPr>
            <p:cNvPr id="37978" name="Line 90"/>
            <p:cNvSpPr>
              <a:spLocks noChangeShapeType="1"/>
            </p:cNvSpPr>
            <p:nvPr/>
          </p:nvSpPr>
          <p:spPr bwMode="auto">
            <a:xfrm>
              <a:off x="576" y="2283"/>
              <a:ext cx="240" cy="0"/>
            </a:xfrm>
            <a:prstGeom prst="line">
              <a:avLst/>
            </a:prstGeom>
            <a:noFill/>
            <a:ln w="12700">
              <a:solidFill>
                <a:schemeClr val="tx1"/>
              </a:solidFill>
              <a:miter lim="800000"/>
              <a:headEnd/>
              <a:tailEnd/>
            </a:ln>
            <a:effectLst/>
          </p:spPr>
          <p:txBody>
            <a:bodyPr wrap="none"/>
            <a:lstStyle/>
            <a:p>
              <a:endParaRPr lang="en-US"/>
            </a:p>
          </p:txBody>
        </p:sp>
        <p:sp>
          <p:nvSpPr>
            <p:cNvPr id="37979" name="Line 91"/>
            <p:cNvSpPr>
              <a:spLocks noChangeShapeType="1"/>
            </p:cNvSpPr>
            <p:nvPr/>
          </p:nvSpPr>
          <p:spPr bwMode="auto">
            <a:xfrm>
              <a:off x="576" y="2649"/>
              <a:ext cx="240" cy="0"/>
            </a:xfrm>
            <a:prstGeom prst="line">
              <a:avLst/>
            </a:prstGeom>
            <a:noFill/>
            <a:ln w="12700">
              <a:solidFill>
                <a:schemeClr val="tx1"/>
              </a:solidFill>
              <a:miter lim="800000"/>
              <a:headEnd/>
              <a:tailEnd/>
            </a:ln>
            <a:effectLst/>
          </p:spPr>
          <p:txBody>
            <a:bodyPr wrap="none"/>
            <a:lstStyle/>
            <a:p>
              <a:endParaRPr lang="en-US"/>
            </a:p>
          </p:txBody>
        </p:sp>
        <p:sp>
          <p:nvSpPr>
            <p:cNvPr id="37980" name="Line 92"/>
            <p:cNvSpPr>
              <a:spLocks noChangeShapeType="1"/>
            </p:cNvSpPr>
            <p:nvPr/>
          </p:nvSpPr>
          <p:spPr bwMode="auto">
            <a:xfrm>
              <a:off x="576" y="3015"/>
              <a:ext cx="240" cy="0"/>
            </a:xfrm>
            <a:prstGeom prst="line">
              <a:avLst/>
            </a:prstGeom>
            <a:noFill/>
            <a:ln w="12700">
              <a:solidFill>
                <a:schemeClr val="tx1"/>
              </a:solidFill>
              <a:miter lim="800000"/>
              <a:headEnd/>
              <a:tailEnd/>
            </a:ln>
            <a:effectLst/>
          </p:spPr>
          <p:txBody>
            <a:bodyPr wrap="none"/>
            <a:lstStyle/>
            <a:p>
              <a:endParaRPr lang="en-US"/>
            </a:p>
          </p:txBody>
        </p:sp>
        <p:sp>
          <p:nvSpPr>
            <p:cNvPr id="37981" name="Line 93"/>
            <p:cNvSpPr>
              <a:spLocks noChangeShapeType="1"/>
            </p:cNvSpPr>
            <p:nvPr/>
          </p:nvSpPr>
          <p:spPr bwMode="auto">
            <a:xfrm>
              <a:off x="576" y="3381"/>
              <a:ext cx="240" cy="0"/>
            </a:xfrm>
            <a:prstGeom prst="line">
              <a:avLst/>
            </a:prstGeom>
            <a:noFill/>
            <a:ln w="12700">
              <a:solidFill>
                <a:schemeClr val="tx1"/>
              </a:solidFill>
              <a:miter lim="800000"/>
              <a:headEnd/>
              <a:tailEnd/>
            </a:ln>
            <a:effectLst/>
          </p:spPr>
          <p:txBody>
            <a:bodyPr wrap="none"/>
            <a:lstStyle/>
            <a:p>
              <a:endParaRPr lang="en-US"/>
            </a:p>
          </p:txBody>
        </p:sp>
        <p:sp>
          <p:nvSpPr>
            <p:cNvPr id="37982" name="Line 94"/>
            <p:cNvSpPr>
              <a:spLocks noChangeShapeType="1"/>
            </p:cNvSpPr>
            <p:nvPr/>
          </p:nvSpPr>
          <p:spPr bwMode="auto">
            <a:xfrm>
              <a:off x="576" y="3746"/>
              <a:ext cx="240" cy="0"/>
            </a:xfrm>
            <a:prstGeom prst="line">
              <a:avLst/>
            </a:prstGeom>
            <a:noFill/>
            <a:ln w="12700">
              <a:solidFill>
                <a:schemeClr val="tx1"/>
              </a:solidFill>
              <a:miter lim="800000"/>
              <a:headEnd/>
              <a:tailEnd/>
            </a:ln>
            <a:effectLst/>
          </p:spPr>
          <p:txBody>
            <a:bodyPr wrap="none"/>
            <a:lstStyle/>
            <a:p>
              <a:endParaRPr lang="en-US"/>
            </a:p>
          </p:txBody>
        </p:sp>
        <p:sp>
          <p:nvSpPr>
            <p:cNvPr id="37983" name="Line 95"/>
            <p:cNvSpPr>
              <a:spLocks noChangeShapeType="1"/>
            </p:cNvSpPr>
            <p:nvPr/>
          </p:nvSpPr>
          <p:spPr bwMode="auto">
            <a:xfrm>
              <a:off x="576" y="4112"/>
              <a:ext cx="240" cy="0"/>
            </a:xfrm>
            <a:prstGeom prst="line">
              <a:avLst/>
            </a:prstGeom>
            <a:noFill/>
            <a:ln w="28575" cap="sq">
              <a:solidFill>
                <a:schemeClr val="tx1"/>
              </a:solidFill>
              <a:miter lim="800000"/>
              <a:headEnd/>
              <a:tailEnd/>
            </a:ln>
            <a:effectLst/>
          </p:spPr>
          <p:txBody>
            <a:bodyPr wrap="none"/>
            <a:lstStyle/>
            <a:p>
              <a:endParaRPr lang="en-US"/>
            </a:p>
          </p:txBody>
        </p:sp>
        <p:sp>
          <p:nvSpPr>
            <p:cNvPr id="37984" name="Line 96"/>
            <p:cNvSpPr>
              <a:spLocks noChangeShapeType="1"/>
            </p:cNvSpPr>
            <p:nvPr/>
          </p:nvSpPr>
          <p:spPr bwMode="auto">
            <a:xfrm>
              <a:off x="576" y="1536"/>
              <a:ext cx="0" cy="2576"/>
            </a:xfrm>
            <a:prstGeom prst="line">
              <a:avLst/>
            </a:prstGeom>
            <a:noFill/>
            <a:ln w="28575" cap="sq">
              <a:solidFill>
                <a:schemeClr val="tx1"/>
              </a:solidFill>
              <a:miter lim="800000"/>
              <a:headEnd/>
              <a:tailEnd/>
            </a:ln>
            <a:effectLst/>
          </p:spPr>
          <p:txBody>
            <a:bodyPr wrap="none"/>
            <a:lstStyle/>
            <a:p>
              <a:endParaRPr lang="en-US"/>
            </a:p>
          </p:txBody>
        </p:sp>
        <p:sp>
          <p:nvSpPr>
            <p:cNvPr id="37985" name="Line 97"/>
            <p:cNvSpPr>
              <a:spLocks noChangeShapeType="1"/>
            </p:cNvSpPr>
            <p:nvPr/>
          </p:nvSpPr>
          <p:spPr bwMode="auto">
            <a:xfrm>
              <a:off x="816" y="2649"/>
              <a:ext cx="0" cy="366"/>
            </a:xfrm>
            <a:prstGeom prst="line">
              <a:avLst/>
            </a:prstGeom>
            <a:noFill/>
            <a:ln w="12700">
              <a:solidFill>
                <a:schemeClr val="tx1"/>
              </a:solidFill>
              <a:miter lim="800000"/>
              <a:headEnd/>
              <a:tailEnd/>
            </a:ln>
            <a:effectLst/>
          </p:spPr>
          <p:txBody>
            <a:bodyPr wrap="none"/>
            <a:lstStyle/>
            <a:p>
              <a:endParaRPr lang="en-US"/>
            </a:p>
          </p:txBody>
        </p:sp>
        <p:sp>
          <p:nvSpPr>
            <p:cNvPr id="37986" name="Line 98"/>
            <p:cNvSpPr>
              <a:spLocks noChangeShapeType="1"/>
            </p:cNvSpPr>
            <p:nvPr/>
          </p:nvSpPr>
          <p:spPr bwMode="auto">
            <a:xfrm>
              <a:off x="816" y="1536"/>
              <a:ext cx="0" cy="1113"/>
            </a:xfrm>
            <a:prstGeom prst="line">
              <a:avLst/>
            </a:prstGeom>
            <a:noFill/>
            <a:ln w="28575" cap="sq">
              <a:solidFill>
                <a:schemeClr val="tx1"/>
              </a:solidFill>
              <a:miter lim="800000"/>
              <a:headEnd/>
              <a:tailEnd/>
            </a:ln>
            <a:effectLst/>
          </p:spPr>
          <p:txBody>
            <a:bodyPr wrap="none"/>
            <a:lstStyle/>
            <a:p>
              <a:endParaRPr lang="en-US"/>
            </a:p>
          </p:txBody>
        </p:sp>
        <p:sp>
          <p:nvSpPr>
            <p:cNvPr id="37987" name="Line 99"/>
            <p:cNvSpPr>
              <a:spLocks noChangeShapeType="1"/>
            </p:cNvSpPr>
            <p:nvPr/>
          </p:nvSpPr>
          <p:spPr bwMode="auto">
            <a:xfrm>
              <a:off x="816" y="2631"/>
              <a:ext cx="0" cy="1481"/>
            </a:xfrm>
            <a:prstGeom prst="line">
              <a:avLst/>
            </a:prstGeom>
            <a:noFill/>
            <a:ln w="28575" cap="sq">
              <a:solidFill>
                <a:schemeClr val="tx1"/>
              </a:solidFill>
              <a:miter lim="800000"/>
              <a:headEnd/>
              <a:tailEnd/>
            </a:ln>
            <a:effectLst/>
          </p:spPr>
          <p:txBody>
            <a:bodyPr wrap="none"/>
            <a:lstStyle/>
            <a:p>
              <a:endParaRPr lang="en-US"/>
            </a:p>
          </p:txBody>
        </p:sp>
        <p:sp>
          <p:nvSpPr>
            <p:cNvPr id="37988" name="Rectangle 100"/>
            <p:cNvSpPr>
              <a:spLocks noChangeArrowheads="1"/>
            </p:cNvSpPr>
            <p:nvPr/>
          </p:nvSpPr>
          <p:spPr bwMode="auto">
            <a:xfrm>
              <a:off x="487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89" name="Rectangle 101"/>
            <p:cNvSpPr>
              <a:spLocks noChangeArrowheads="1"/>
            </p:cNvSpPr>
            <p:nvPr/>
          </p:nvSpPr>
          <p:spPr bwMode="auto">
            <a:xfrm>
              <a:off x="451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90" name="Rectangle 102"/>
            <p:cNvSpPr>
              <a:spLocks noChangeArrowheads="1"/>
            </p:cNvSpPr>
            <p:nvPr/>
          </p:nvSpPr>
          <p:spPr bwMode="auto">
            <a:xfrm>
              <a:off x="415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91" name="Rectangle 103"/>
            <p:cNvSpPr>
              <a:spLocks noChangeArrowheads="1"/>
            </p:cNvSpPr>
            <p:nvPr/>
          </p:nvSpPr>
          <p:spPr bwMode="auto">
            <a:xfrm>
              <a:off x="379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92" name="Line 104"/>
            <p:cNvSpPr>
              <a:spLocks noChangeShapeType="1"/>
            </p:cNvSpPr>
            <p:nvPr/>
          </p:nvSpPr>
          <p:spPr bwMode="auto">
            <a:xfrm>
              <a:off x="3792" y="2016"/>
              <a:ext cx="1440" cy="0"/>
            </a:xfrm>
            <a:prstGeom prst="line">
              <a:avLst/>
            </a:prstGeom>
            <a:noFill/>
            <a:ln w="28575" cap="sq">
              <a:solidFill>
                <a:schemeClr val="tx1"/>
              </a:solidFill>
              <a:miter lim="800000"/>
              <a:headEnd/>
              <a:tailEnd/>
            </a:ln>
            <a:effectLst/>
          </p:spPr>
          <p:txBody>
            <a:bodyPr wrap="none"/>
            <a:lstStyle/>
            <a:p>
              <a:endParaRPr lang="en-US"/>
            </a:p>
          </p:txBody>
        </p:sp>
        <p:sp>
          <p:nvSpPr>
            <p:cNvPr id="37993" name="Line 105"/>
            <p:cNvSpPr>
              <a:spLocks noChangeShapeType="1"/>
            </p:cNvSpPr>
            <p:nvPr/>
          </p:nvSpPr>
          <p:spPr bwMode="auto">
            <a:xfrm>
              <a:off x="3792" y="2384"/>
              <a:ext cx="1440" cy="0"/>
            </a:xfrm>
            <a:prstGeom prst="line">
              <a:avLst/>
            </a:prstGeom>
            <a:noFill/>
            <a:ln w="28575" cap="sq">
              <a:solidFill>
                <a:schemeClr val="tx1"/>
              </a:solidFill>
              <a:miter lim="800000"/>
              <a:headEnd/>
              <a:tailEnd/>
            </a:ln>
            <a:effectLst/>
          </p:spPr>
          <p:txBody>
            <a:bodyPr wrap="none"/>
            <a:lstStyle/>
            <a:p>
              <a:endParaRPr lang="en-US"/>
            </a:p>
          </p:txBody>
        </p:sp>
        <p:sp>
          <p:nvSpPr>
            <p:cNvPr id="37994" name="Line 106"/>
            <p:cNvSpPr>
              <a:spLocks noChangeShapeType="1"/>
            </p:cNvSpPr>
            <p:nvPr/>
          </p:nvSpPr>
          <p:spPr bwMode="auto">
            <a:xfrm>
              <a:off x="3792" y="2016"/>
              <a:ext cx="0" cy="368"/>
            </a:xfrm>
            <a:prstGeom prst="line">
              <a:avLst/>
            </a:prstGeom>
            <a:noFill/>
            <a:ln w="28575" cap="sq">
              <a:solidFill>
                <a:schemeClr val="tx1"/>
              </a:solidFill>
              <a:miter lim="800000"/>
              <a:headEnd/>
              <a:tailEnd/>
            </a:ln>
            <a:effectLst/>
          </p:spPr>
          <p:txBody>
            <a:bodyPr wrap="none"/>
            <a:lstStyle/>
            <a:p>
              <a:endParaRPr lang="en-US"/>
            </a:p>
          </p:txBody>
        </p:sp>
        <p:sp>
          <p:nvSpPr>
            <p:cNvPr id="37995" name="Line 107"/>
            <p:cNvSpPr>
              <a:spLocks noChangeShapeType="1"/>
            </p:cNvSpPr>
            <p:nvPr/>
          </p:nvSpPr>
          <p:spPr bwMode="auto">
            <a:xfrm>
              <a:off x="4152" y="2016"/>
              <a:ext cx="0" cy="368"/>
            </a:xfrm>
            <a:prstGeom prst="line">
              <a:avLst/>
            </a:prstGeom>
            <a:noFill/>
            <a:ln w="12700">
              <a:solidFill>
                <a:schemeClr val="tx1"/>
              </a:solidFill>
              <a:miter lim="800000"/>
              <a:headEnd/>
              <a:tailEnd/>
            </a:ln>
            <a:effectLst/>
          </p:spPr>
          <p:txBody>
            <a:bodyPr wrap="none"/>
            <a:lstStyle/>
            <a:p>
              <a:endParaRPr lang="en-US"/>
            </a:p>
          </p:txBody>
        </p:sp>
        <p:sp>
          <p:nvSpPr>
            <p:cNvPr id="37996" name="Line 108"/>
            <p:cNvSpPr>
              <a:spLocks noChangeShapeType="1"/>
            </p:cNvSpPr>
            <p:nvPr/>
          </p:nvSpPr>
          <p:spPr bwMode="auto">
            <a:xfrm>
              <a:off x="4512" y="2016"/>
              <a:ext cx="0" cy="368"/>
            </a:xfrm>
            <a:prstGeom prst="line">
              <a:avLst/>
            </a:prstGeom>
            <a:noFill/>
            <a:ln w="12700">
              <a:solidFill>
                <a:schemeClr val="tx1"/>
              </a:solidFill>
              <a:miter lim="800000"/>
              <a:headEnd/>
              <a:tailEnd/>
            </a:ln>
            <a:effectLst/>
          </p:spPr>
          <p:txBody>
            <a:bodyPr wrap="none"/>
            <a:lstStyle/>
            <a:p>
              <a:endParaRPr lang="en-US"/>
            </a:p>
          </p:txBody>
        </p:sp>
        <p:sp>
          <p:nvSpPr>
            <p:cNvPr id="37997" name="Line 109"/>
            <p:cNvSpPr>
              <a:spLocks noChangeShapeType="1"/>
            </p:cNvSpPr>
            <p:nvPr/>
          </p:nvSpPr>
          <p:spPr bwMode="auto">
            <a:xfrm>
              <a:off x="4872" y="2016"/>
              <a:ext cx="0" cy="368"/>
            </a:xfrm>
            <a:prstGeom prst="line">
              <a:avLst/>
            </a:prstGeom>
            <a:noFill/>
            <a:ln w="12700">
              <a:solidFill>
                <a:schemeClr val="tx1"/>
              </a:solidFill>
              <a:miter lim="800000"/>
              <a:headEnd/>
              <a:tailEnd/>
            </a:ln>
            <a:effectLst/>
          </p:spPr>
          <p:txBody>
            <a:bodyPr wrap="none"/>
            <a:lstStyle/>
            <a:p>
              <a:endParaRPr lang="en-US"/>
            </a:p>
          </p:txBody>
        </p:sp>
        <p:sp>
          <p:nvSpPr>
            <p:cNvPr id="37998" name="Line 110"/>
            <p:cNvSpPr>
              <a:spLocks noChangeShapeType="1"/>
            </p:cNvSpPr>
            <p:nvPr/>
          </p:nvSpPr>
          <p:spPr bwMode="auto">
            <a:xfrm>
              <a:off x="5232" y="2016"/>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25" name="Group 24"/>
          <p:cNvGrpSpPr/>
          <p:nvPr/>
        </p:nvGrpSpPr>
        <p:grpSpPr>
          <a:xfrm>
            <a:off x="381000" y="2586037"/>
            <a:ext cx="381000" cy="4089401"/>
            <a:chOff x="381000" y="2586037"/>
            <a:chExt cx="381000" cy="4089401"/>
          </a:xfrm>
        </p:grpSpPr>
        <p:sp>
          <p:nvSpPr>
            <p:cNvPr id="38000"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38001"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38002"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smtClean="0">
                  <a:latin typeface="+mj-lt"/>
                </a:rPr>
                <a:t>1</a:t>
              </a:r>
              <a:endParaRPr lang="en-US" sz="2800" dirty="0">
                <a:latin typeface="+mj-lt"/>
              </a:endParaRPr>
            </a:p>
          </p:txBody>
        </p:sp>
        <p:sp>
          <p:nvSpPr>
            <p:cNvPr id="38003"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38004"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38005"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38006"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38007"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08"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09"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0"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1"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2"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3"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4"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5"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6"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7"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8"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grpSp>
      <p:grpSp>
        <p:nvGrpSpPr>
          <p:cNvPr id="26" name="Group 25"/>
          <p:cNvGrpSpPr/>
          <p:nvPr/>
        </p:nvGrpSpPr>
        <p:grpSpPr>
          <a:xfrm>
            <a:off x="6019800" y="3957637"/>
            <a:ext cx="2286000" cy="584200"/>
            <a:chOff x="6019800" y="3957637"/>
            <a:chExt cx="2286000" cy="584200"/>
          </a:xfrm>
        </p:grpSpPr>
        <p:sp>
          <p:nvSpPr>
            <p:cNvPr id="38019"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8020"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8021"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2"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3" name="Line 135"/>
            <p:cNvSpPr>
              <a:spLocks noChangeShapeType="1"/>
            </p:cNvSpPr>
            <p:nvPr/>
          </p:nvSpPr>
          <p:spPr bwMode="auto">
            <a:xfrm>
              <a:off x="6019800" y="3957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4"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5"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8026"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7"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8"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9"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sp>
        <p:nvSpPr>
          <p:cNvPr id="126" name="Footer Placeholder 125"/>
          <p:cNvSpPr>
            <a:spLocks noGrp="1"/>
          </p:cNvSpPr>
          <p:nvPr>
            <p:ph type="ftr" sz="quarter" idx="11"/>
          </p:nvPr>
        </p:nvSpPr>
        <p:spPr/>
        <p:txBody>
          <a:bodyPr/>
          <a:lstStyle/>
          <a:p>
            <a:r>
              <a:rPr lang="en-US" smtClean="0"/>
              <a:t>J. Leskovec, A. Rajaraman, J. Ullman: Mining of Massive Datasets, http://www.mmds.org</a:t>
            </a:r>
            <a:endParaRPr lang="en-US"/>
          </a:p>
        </p:txBody>
      </p:sp>
      <p:grpSp>
        <p:nvGrpSpPr>
          <p:cNvPr id="19" name="Group 18"/>
          <p:cNvGrpSpPr/>
          <p:nvPr/>
        </p:nvGrpSpPr>
        <p:grpSpPr>
          <a:xfrm>
            <a:off x="685800" y="1320224"/>
            <a:ext cx="5410200" cy="1569025"/>
            <a:chOff x="685800" y="1320224"/>
            <a:chExt cx="5410200" cy="1569025"/>
          </a:xfrm>
        </p:grpSpPr>
        <p:sp>
          <p:nvSpPr>
            <p:cNvPr id="6" name="TextBox 5"/>
            <p:cNvSpPr txBox="1"/>
            <p:nvPr/>
          </p:nvSpPr>
          <p:spPr>
            <a:xfrm>
              <a:off x="2560691" y="1320224"/>
              <a:ext cx="2925710" cy="584775"/>
            </a:xfrm>
            <a:prstGeom prst="rect">
              <a:avLst/>
            </a:prstGeom>
            <a:noFill/>
          </p:spPr>
          <p:txBody>
            <a:bodyPr wrap="square" rtlCol="0">
              <a:spAutoFit/>
            </a:bodyPr>
            <a:lstStyle/>
            <a:p>
              <a:r>
                <a:rPr lang="en-US" sz="1600" dirty="0" smtClean="0">
                  <a:solidFill>
                    <a:srgbClr val="0000FF"/>
                  </a:solidFill>
                  <a:latin typeface="Arial" pitchFamily="34" charset="0"/>
                  <a:cs typeface="Arial" pitchFamily="34" charset="0"/>
                </a:rPr>
                <a:t>2</a:t>
              </a:r>
              <a:r>
                <a:rPr lang="en-US" sz="1600" baseline="30000" dirty="0" smtClean="0">
                  <a:solidFill>
                    <a:srgbClr val="0000FF"/>
                  </a:solidFill>
                  <a:latin typeface="Arial" pitchFamily="34" charset="0"/>
                  <a:cs typeface="Arial" pitchFamily="34" charset="0"/>
                </a:rPr>
                <a:t>nd</a:t>
              </a:r>
              <a:r>
                <a:rPr lang="en-US" sz="1600" dirty="0" smtClean="0">
                  <a:solidFill>
                    <a:srgbClr val="0000FF"/>
                  </a:solidFill>
                  <a:latin typeface="Arial" pitchFamily="34" charset="0"/>
                  <a:cs typeface="Arial" pitchFamily="34" charset="0"/>
                </a:rPr>
                <a:t> element of the permutation is the first to map to a 1</a:t>
              </a:r>
            </a:p>
          </p:txBody>
        </p:sp>
        <p:cxnSp>
          <p:nvCxnSpPr>
            <p:cNvPr id="8" name="Straight Arrow Connector 7"/>
            <p:cNvCxnSpPr/>
            <p:nvPr/>
          </p:nvCxnSpPr>
          <p:spPr>
            <a:xfrm flipH="1">
              <a:off x="685800" y="1828800"/>
              <a:ext cx="1981200" cy="909637"/>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2438400" y="1904999"/>
              <a:ext cx="457200" cy="97869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3246461" y="1904999"/>
              <a:ext cx="2849539" cy="9842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0" name="Group 19"/>
          <p:cNvGrpSpPr/>
          <p:nvPr/>
        </p:nvGrpSpPr>
        <p:grpSpPr>
          <a:xfrm>
            <a:off x="1219201" y="3030537"/>
            <a:ext cx="7010399" cy="2608263"/>
            <a:chOff x="1219201" y="3030537"/>
            <a:chExt cx="7010399" cy="2608263"/>
          </a:xfrm>
        </p:grpSpPr>
        <p:sp>
          <p:nvSpPr>
            <p:cNvPr id="134" name="TextBox 133"/>
            <p:cNvSpPr txBox="1"/>
            <p:nvPr/>
          </p:nvSpPr>
          <p:spPr>
            <a:xfrm>
              <a:off x="5273723" y="5054025"/>
              <a:ext cx="2955877" cy="584775"/>
            </a:xfrm>
            <a:prstGeom prst="rect">
              <a:avLst/>
            </a:prstGeom>
            <a:noFill/>
          </p:spPr>
          <p:txBody>
            <a:bodyPr wrap="square" rtlCol="0">
              <a:spAutoFit/>
            </a:bodyPr>
            <a:lstStyle/>
            <a:p>
              <a:r>
                <a:rPr lang="en-US" sz="1600" dirty="0" smtClean="0">
                  <a:solidFill>
                    <a:srgbClr val="0000FF"/>
                  </a:solidFill>
                  <a:latin typeface="Arial" pitchFamily="34" charset="0"/>
                  <a:cs typeface="Arial" pitchFamily="34" charset="0"/>
                </a:rPr>
                <a:t>4</a:t>
              </a:r>
              <a:r>
                <a:rPr lang="en-US" sz="1600" baseline="30000" dirty="0" smtClean="0">
                  <a:solidFill>
                    <a:srgbClr val="0000FF"/>
                  </a:solidFill>
                  <a:latin typeface="Arial" pitchFamily="34" charset="0"/>
                  <a:cs typeface="Arial" pitchFamily="34" charset="0"/>
                </a:rPr>
                <a:t>th</a:t>
              </a:r>
              <a:r>
                <a:rPr lang="en-US" sz="1600" dirty="0" smtClean="0">
                  <a:solidFill>
                    <a:srgbClr val="0000FF"/>
                  </a:solidFill>
                  <a:latin typeface="Arial" pitchFamily="34" charset="0"/>
                  <a:cs typeface="Arial" pitchFamily="34" charset="0"/>
                </a:rPr>
                <a:t> element of the permutation is the first to map to a 1</a:t>
              </a:r>
            </a:p>
          </p:txBody>
        </p:sp>
        <p:cxnSp>
          <p:nvCxnSpPr>
            <p:cNvPr id="135" name="Straight Arrow Connector 134"/>
            <p:cNvCxnSpPr>
              <a:stCxn id="134" idx="1"/>
            </p:cNvCxnSpPr>
            <p:nvPr/>
          </p:nvCxnSpPr>
          <p:spPr>
            <a:xfrm flipH="1" flipV="1">
              <a:off x="1219201" y="3124201"/>
              <a:ext cx="4054522" cy="2222212"/>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flipH="1" flipV="1">
              <a:off x="3657600" y="3030537"/>
              <a:ext cx="1905000" cy="202348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a:stCxn id="134" idx="0"/>
            </p:cNvCxnSpPr>
            <p:nvPr/>
          </p:nvCxnSpPr>
          <p:spPr>
            <a:xfrm flipV="1">
              <a:off x="6751662" y="3810001"/>
              <a:ext cx="563538" cy="12440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 name="Group 3"/>
          <p:cNvGrpSpPr>
            <a:grpSpLocks/>
          </p:cNvGrpSpPr>
          <p:nvPr/>
        </p:nvGrpSpPr>
        <p:grpSpPr bwMode="auto">
          <a:xfrm>
            <a:off x="1951038" y="2052637"/>
            <a:ext cx="3870329" cy="4652963"/>
            <a:chOff x="1229" y="1200"/>
            <a:chExt cx="2438" cy="2931"/>
          </a:xfrm>
        </p:grpSpPr>
        <p:sp>
          <p:nvSpPr>
            <p:cNvPr id="37893" name="Rectangle 5"/>
            <p:cNvSpPr>
              <a:spLocks noChangeArrowheads="1"/>
            </p:cNvSpPr>
            <p:nvPr/>
          </p:nvSpPr>
          <p:spPr bwMode="auto">
            <a:xfrm>
              <a:off x="2484"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4" name="Rectangle 6"/>
            <p:cNvSpPr>
              <a:spLocks noChangeArrowheads="1"/>
            </p:cNvSpPr>
            <p:nvPr/>
          </p:nvSpPr>
          <p:spPr bwMode="auto">
            <a:xfrm>
              <a:off x="2088"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895" name="Rectangle 7"/>
            <p:cNvSpPr>
              <a:spLocks noChangeArrowheads="1"/>
            </p:cNvSpPr>
            <p:nvPr/>
          </p:nvSpPr>
          <p:spPr bwMode="auto">
            <a:xfrm>
              <a:off x="1692"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6" name="Rectangle 8"/>
            <p:cNvSpPr>
              <a:spLocks noChangeArrowheads="1"/>
            </p:cNvSpPr>
            <p:nvPr/>
          </p:nvSpPr>
          <p:spPr bwMode="auto">
            <a:xfrm>
              <a:off x="1296"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7" name="Rectangle 9"/>
            <p:cNvSpPr>
              <a:spLocks noChangeArrowheads="1"/>
            </p:cNvSpPr>
            <p:nvPr/>
          </p:nvSpPr>
          <p:spPr bwMode="auto">
            <a:xfrm>
              <a:off x="2484"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898" name="Rectangle 10"/>
            <p:cNvSpPr>
              <a:spLocks noChangeArrowheads="1"/>
            </p:cNvSpPr>
            <p:nvPr/>
          </p:nvSpPr>
          <p:spPr bwMode="auto">
            <a:xfrm>
              <a:off x="2088"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9" name="Rectangle 11"/>
            <p:cNvSpPr>
              <a:spLocks noChangeArrowheads="1"/>
            </p:cNvSpPr>
            <p:nvPr/>
          </p:nvSpPr>
          <p:spPr bwMode="auto">
            <a:xfrm>
              <a:off x="1692"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0" name="Rectangle 12"/>
            <p:cNvSpPr>
              <a:spLocks noChangeArrowheads="1"/>
            </p:cNvSpPr>
            <p:nvPr/>
          </p:nvSpPr>
          <p:spPr bwMode="auto">
            <a:xfrm>
              <a:off x="1296"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1" name="Rectangle 13"/>
            <p:cNvSpPr>
              <a:spLocks noChangeArrowheads="1"/>
            </p:cNvSpPr>
            <p:nvPr/>
          </p:nvSpPr>
          <p:spPr bwMode="auto">
            <a:xfrm>
              <a:off x="2484"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2" name="Rectangle 14"/>
            <p:cNvSpPr>
              <a:spLocks noChangeArrowheads="1"/>
            </p:cNvSpPr>
            <p:nvPr/>
          </p:nvSpPr>
          <p:spPr bwMode="auto">
            <a:xfrm>
              <a:off x="2088"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3" name="Rectangle 15"/>
            <p:cNvSpPr>
              <a:spLocks noChangeArrowheads="1"/>
            </p:cNvSpPr>
            <p:nvPr/>
          </p:nvSpPr>
          <p:spPr bwMode="auto">
            <a:xfrm>
              <a:off x="1692"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4" name="Rectangle 16"/>
            <p:cNvSpPr>
              <a:spLocks noChangeArrowheads="1"/>
            </p:cNvSpPr>
            <p:nvPr/>
          </p:nvSpPr>
          <p:spPr bwMode="auto">
            <a:xfrm>
              <a:off x="1296"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5" name="Rectangle 17"/>
            <p:cNvSpPr>
              <a:spLocks noChangeArrowheads="1"/>
            </p:cNvSpPr>
            <p:nvPr/>
          </p:nvSpPr>
          <p:spPr bwMode="auto">
            <a:xfrm>
              <a:off x="2484"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6" name="Rectangle 18"/>
            <p:cNvSpPr>
              <a:spLocks noChangeArrowheads="1"/>
            </p:cNvSpPr>
            <p:nvPr/>
          </p:nvSpPr>
          <p:spPr bwMode="auto">
            <a:xfrm>
              <a:off x="2088"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7" name="Rectangle 19"/>
            <p:cNvSpPr>
              <a:spLocks noChangeArrowheads="1"/>
            </p:cNvSpPr>
            <p:nvPr/>
          </p:nvSpPr>
          <p:spPr bwMode="auto">
            <a:xfrm>
              <a:off x="1692"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8" name="Rectangle 20"/>
            <p:cNvSpPr>
              <a:spLocks noChangeArrowheads="1"/>
            </p:cNvSpPr>
            <p:nvPr/>
          </p:nvSpPr>
          <p:spPr bwMode="auto">
            <a:xfrm>
              <a:off x="1296"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9" name="Rectangle 21"/>
            <p:cNvSpPr>
              <a:spLocks noChangeArrowheads="1"/>
            </p:cNvSpPr>
            <p:nvPr/>
          </p:nvSpPr>
          <p:spPr bwMode="auto">
            <a:xfrm>
              <a:off x="2484"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0" name="Rectangle 22"/>
            <p:cNvSpPr>
              <a:spLocks noChangeArrowheads="1"/>
            </p:cNvSpPr>
            <p:nvPr/>
          </p:nvSpPr>
          <p:spPr bwMode="auto">
            <a:xfrm>
              <a:off x="2088"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1" name="Rectangle 23"/>
            <p:cNvSpPr>
              <a:spLocks noChangeArrowheads="1"/>
            </p:cNvSpPr>
            <p:nvPr/>
          </p:nvSpPr>
          <p:spPr bwMode="auto">
            <a:xfrm>
              <a:off x="1692"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2" name="Rectangle 24"/>
            <p:cNvSpPr>
              <a:spLocks noChangeArrowheads="1"/>
            </p:cNvSpPr>
            <p:nvPr/>
          </p:nvSpPr>
          <p:spPr bwMode="auto">
            <a:xfrm>
              <a:off x="1296"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3" name="Rectangle 25"/>
            <p:cNvSpPr>
              <a:spLocks noChangeArrowheads="1"/>
            </p:cNvSpPr>
            <p:nvPr/>
          </p:nvSpPr>
          <p:spPr bwMode="auto">
            <a:xfrm>
              <a:off x="2484"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4" name="Rectangle 26"/>
            <p:cNvSpPr>
              <a:spLocks noChangeArrowheads="1"/>
            </p:cNvSpPr>
            <p:nvPr/>
          </p:nvSpPr>
          <p:spPr bwMode="auto">
            <a:xfrm>
              <a:off x="2088"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5" name="Rectangle 27"/>
            <p:cNvSpPr>
              <a:spLocks noChangeArrowheads="1"/>
            </p:cNvSpPr>
            <p:nvPr/>
          </p:nvSpPr>
          <p:spPr bwMode="auto">
            <a:xfrm>
              <a:off x="1692"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6" name="Rectangle 28"/>
            <p:cNvSpPr>
              <a:spLocks noChangeArrowheads="1"/>
            </p:cNvSpPr>
            <p:nvPr/>
          </p:nvSpPr>
          <p:spPr bwMode="auto">
            <a:xfrm>
              <a:off x="1296"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7" name="Rectangle 29"/>
            <p:cNvSpPr>
              <a:spLocks noChangeArrowheads="1"/>
            </p:cNvSpPr>
            <p:nvPr/>
          </p:nvSpPr>
          <p:spPr bwMode="auto">
            <a:xfrm>
              <a:off x="2484"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18" name="Rectangle 30"/>
            <p:cNvSpPr>
              <a:spLocks noChangeArrowheads="1"/>
            </p:cNvSpPr>
            <p:nvPr/>
          </p:nvSpPr>
          <p:spPr bwMode="auto">
            <a:xfrm>
              <a:off x="2088"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19" name="Rectangle 31"/>
            <p:cNvSpPr>
              <a:spLocks noChangeArrowheads="1"/>
            </p:cNvSpPr>
            <p:nvPr/>
          </p:nvSpPr>
          <p:spPr bwMode="auto">
            <a:xfrm>
              <a:off x="1692"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20" name="Rectangle 32"/>
            <p:cNvSpPr>
              <a:spLocks noChangeArrowheads="1"/>
            </p:cNvSpPr>
            <p:nvPr/>
          </p:nvSpPr>
          <p:spPr bwMode="auto">
            <a:xfrm>
              <a:off x="1296"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7921" name="Line 33"/>
            <p:cNvSpPr>
              <a:spLocks noChangeShapeType="1"/>
            </p:cNvSpPr>
            <p:nvPr/>
          </p:nvSpPr>
          <p:spPr bwMode="auto">
            <a:xfrm>
              <a:off x="1296" y="1536"/>
              <a:ext cx="1584" cy="0"/>
            </a:xfrm>
            <a:prstGeom prst="line">
              <a:avLst/>
            </a:prstGeom>
            <a:noFill/>
            <a:ln w="28575" cap="sq">
              <a:solidFill>
                <a:schemeClr val="tx1"/>
              </a:solidFill>
              <a:miter lim="800000"/>
              <a:headEnd/>
              <a:tailEnd/>
            </a:ln>
            <a:effectLst/>
          </p:spPr>
          <p:txBody>
            <a:bodyPr wrap="none"/>
            <a:lstStyle/>
            <a:p>
              <a:endParaRPr lang="en-US"/>
            </a:p>
          </p:txBody>
        </p:sp>
        <p:sp>
          <p:nvSpPr>
            <p:cNvPr id="37922" name="Line 34"/>
            <p:cNvSpPr>
              <a:spLocks noChangeShapeType="1"/>
            </p:cNvSpPr>
            <p:nvPr/>
          </p:nvSpPr>
          <p:spPr bwMode="auto">
            <a:xfrm>
              <a:off x="1296" y="1911"/>
              <a:ext cx="1584" cy="0"/>
            </a:xfrm>
            <a:prstGeom prst="line">
              <a:avLst/>
            </a:prstGeom>
            <a:noFill/>
            <a:ln w="12700">
              <a:solidFill>
                <a:schemeClr val="tx1"/>
              </a:solidFill>
              <a:miter lim="800000"/>
              <a:headEnd/>
              <a:tailEnd/>
            </a:ln>
            <a:effectLst/>
          </p:spPr>
          <p:txBody>
            <a:bodyPr wrap="none"/>
            <a:lstStyle/>
            <a:p>
              <a:endParaRPr lang="en-US"/>
            </a:p>
          </p:txBody>
        </p:sp>
        <p:sp>
          <p:nvSpPr>
            <p:cNvPr id="37923" name="Line 35"/>
            <p:cNvSpPr>
              <a:spLocks noChangeShapeType="1"/>
            </p:cNvSpPr>
            <p:nvPr/>
          </p:nvSpPr>
          <p:spPr bwMode="auto">
            <a:xfrm>
              <a:off x="1296" y="2256"/>
              <a:ext cx="1584" cy="0"/>
            </a:xfrm>
            <a:prstGeom prst="line">
              <a:avLst/>
            </a:prstGeom>
            <a:noFill/>
            <a:ln w="12700">
              <a:solidFill>
                <a:schemeClr val="tx1"/>
              </a:solidFill>
              <a:miter lim="800000"/>
              <a:headEnd/>
              <a:tailEnd/>
            </a:ln>
            <a:effectLst/>
          </p:spPr>
          <p:txBody>
            <a:bodyPr wrap="none"/>
            <a:lstStyle/>
            <a:p>
              <a:endParaRPr lang="en-US"/>
            </a:p>
          </p:txBody>
        </p:sp>
        <p:sp>
          <p:nvSpPr>
            <p:cNvPr id="37924" name="Line 36"/>
            <p:cNvSpPr>
              <a:spLocks noChangeShapeType="1"/>
            </p:cNvSpPr>
            <p:nvPr/>
          </p:nvSpPr>
          <p:spPr bwMode="auto">
            <a:xfrm>
              <a:off x="1296" y="2631"/>
              <a:ext cx="1584" cy="0"/>
            </a:xfrm>
            <a:prstGeom prst="line">
              <a:avLst/>
            </a:prstGeom>
            <a:noFill/>
            <a:ln w="12700">
              <a:solidFill>
                <a:schemeClr val="tx1"/>
              </a:solidFill>
              <a:miter lim="800000"/>
              <a:headEnd/>
              <a:tailEnd/>
            </a:ln>
            <a:effectLst/>
          </p:spPr>
          <p:txBody>
            <a:bodyPr wrap="none"/>
            <a:lstStyle/>
            <a:p>
              <a:endParaRPr lang="en-US"/>
            </a:p>
          </p:txBody>
        </p:sp>
        <p:sp>
          <p:nvSpPr>
            <p:cNvPr id="37925" name="Line 37"/>
            <p:cNvSpPr>
              <a:spLocks noChangeShapeType="1"/>
            </p:cNvSpPr>
            <p:nvPr/>
          </p:nvSpPr>
          <p:spPr bwMode="auto">
            <a:xfrm>
              <a:off x="1296" y="3007"/>
              <a:ext cx="1584" cy="0"/>
            </a:xfrm>
            <a:prstGeom prst="line">
              <a:avLst/>
            </a:prstGeom>
            <a:noFill/>
            <a:ln w="12700">
              <a:solidFill>
                <a:schemeClr val="tx1"/>
              </a:solidFill>
              <a:miter lim="800000"/>
              <a:headEnd/>
              <a:tailEnd/>
            </a:ln>
            <a:effectLst/>
          </p:spPr>
          <p:txBody>
            <a:bodyPr wrap="none"/>
            <a:lstStyle/>
            <a:p>
              <a:endParaRPr lang="en-US"/>
            </a:p>
          </p:txBody>
        </p:sp>
        <p:sp>
          <p:nvSpPr>
            <p:cNvPr id="37926" name="Line 38"/>
            <p:cNvSpPr>
              <a:spLocks noChangeShapeType="1"/>
            </p:cNvSpPr>
            <p:nvPr/>
          </p:nvSpPr>
          <p:spPr bwMode="auto">
            <a:xfrm>
              <a:off x="1296" y="3382"/>
              <a:ext cx="1584" cy="0"/>
            </a:xfrm>
            <a:prstGeom prst="line">
              <a:avLst/>
            </a:prstGeom>
            <a:noFill/>
            <a:ln w="12700">
              <a:solidFill>
                <a:schemeClr val="tx1"/>
              </a:solidFill>
              <a:miter lim="800000"/>
              <a:headEnd/>
              <a:tailEnd/>
            </a:ln>
            <a:effectLst/>
          </p:spPr>
          <p:txBody>
            <a:bodyPr wrap="none"/>
            <a:lstStyle/>
            <a:p>
              <a:endParaRPr lang="en-US"/>
            </a:p>
          </p:txBody>
        </p:sp>
        <p:sp>
          <p:nvSpPr>
            <p:cNvPr id="37927" name="Line 39"/>
            <p:cNvSpPr>
              <a:spLocks noChangeShapeType="1"/>
            </p:cNvSpPr>
            <p:nvPr/>
          </p:nvSpPr>
          <p:spPr bwMode="auto">
            <a:xfrm>
              <a:off x="1296" y="3756"/>
              <a:ext cx="1584" cy="0"/>
            </a:xfrm>
            <a:prstGeom prst="line">
              <a:avLst/>
            </a:prstGeom>
            <a:noFill/>
            <a:ln w="12700">
              <a:solidFill>
                <a:schemeClr val="tx1"/>
              </a:solidFill>
              <a:miter lim="800000"/>
              <a:headEnd/>
              <a:tailEnd/>
            </a:ln>
            <a:effectLst/>
          </p:spPr>
          <p:txBody>
            <a:bodyPr wrap="none"/>
            <a:lstStyle/>
            <a:p>
              <a:endParaRPr lang="en-US"/>
            </a:p>
          </p:txBody>
        </p:sp>
        <p:sp>
          <p:nvSpPr>
            <p:cNvPr id="37928" name="Line 40"/>
            <p:cNvSpPr>
              <a:spLocks noChangeShapeType="1"/>
            </p:cNvSpPr>
            <p:nvPr/>
          </p:nvSpPr>
          <p:spPr bwMode="auto">
            <a:xfrm>
              <a:off x="1296" y="4131"/>
              <a:ext cx="1584" cy="0"/>
            </a:xfrm>
            <a:prstGeom prst="line">
              <a:avLst/>
            </a:prstGeom>
            <a:noFill/>
            <a:ln w="28575" cap="sq">
              <a:solidFill>
                <a:schemeClr val="tx1"/>
              </a:solidFill>
              <a:miter lim="800000"/>
              <a:headEnd/>
              <a:tailEnd/>
            </a:ln>
            <a:effectLst/>
          </p:spPr>
          <p:txBody>
            <a:bodyPr wrap="none"/>
            <a:lstStyle/>
            <a:p>
              <a:endParaRPr lang="en-US"/>
            </a:p>
          </p:txBody>
        </p:sp>
        <p:sp>
          <p:nvSpPr>
            <p:cNvPr id="37929" name="Line 41"/>
            <p:cNvSpPr>
              <a:spLocks noChangeShapeType="1"/>
            </p:cNvSpPr>
            <p:nvPr/>
          </p:nvSpPr>
          <p:spPr bwMode="auto">
            <a:xfrm>
              <a:off x="1296"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930" name="Line 42"/>
            <p:cNvSpPr>
              <a:spLocks noChangeShapeType="1"/>
            </p:cNvSpPr>
            <p:nvPr/>
          </p:nvSpPr>
          <p:spPr bwMode="auto">
            <a:xfrm>
              <a:off x="1692" y="1536"/>
              <a:ext cx="0" cy="2595"/>
            </a:xfrm>
            <a:prstGeom prst="line">
              <a:avLst/>
            </a:prstGeom>
            <a:noFill/>
            <a:ln w="12700">
              <a:solidFill>
                <a:schemeClr val="tx1"/>
              </a:solidFill>
              <a:miter lim="800000"/>
              <a:headEnd/>
              <a:tailEnd/>
            </a:ln>
            <a:effectLst/>
          </p:spPr>
          <p:txBody>
            <a:bodyPr wrap="none"/>
            <a:lstStyle/>
            <a:p>
              <a:endParaRPr lang="en-US"/>
            </a:p>
          </p:txBody>
        </p:sp>
        <p:sp>
          <p:nvSpPr>
            <p:cNvPr id="37931" name="Line 43"/>
            <p:cNvSpPr>
              <a:spLocks noChangeShapeType="1"/>
            </p:cNvSpPr>
            <p:nvPr/>
          </p:nvSpPr>
          <p:spPr bwMode="auto">
            <a:xfrm>
              <a:off x="2088" y="1536"/>
              <a:ext cx="0" cy="2595"/>
            </a:xfrm>
            <a:prstGeom prst="line">
              <a:avLst/>
            </a:prstGeom>
            <a:noFill/>
            <a:ln w="12700">
              <a:solidFill>
                <a:schemeClr val="tx1"/>
              </a:solidFill>
              <a:miter lim="800000"/>
              <a:headEnd/>
              <a:tailEnd/>
            </a:ln>
            <a:effectLst/>
          </p:spPr>
          <p:txBody>
            <a:bodyPr wrap="none"/>
            <a:lstStyle/>
            <a:p>
              <a:endParaRPr lang="en-US"/>
            </a:p>
          </p:txBody>
        </p:sp>
        <p:sp>
          <p:nvSpPr>
            <p:cNvPr id="37932" name="Line 44"/>
            <p:cNvSpPr>
              <a:spLocks noChangeShapeType="1"/>
            </p:cNvSpPr>
            <p:nvPr/>
          </p:nvSpPr>
          <p:spPr bwMode="auto">
            <a:xfrm>
              <a:off x="2484" y="1536"/>
              <a:ext cx="0" cy="2595"/>
            </a:xfrm>
            <a:prstGeom prst="line">
              <a:avLst/>
            </a:prstGeom>
            <a:noFill/>
            <a:ln w="12700">
              <a:solidFill>
                <a:schemeClr val="tx1"/>
              </a:solidFill>
              <a:miter lim="800000"/>
              <a:headEnd/>
              <a:tailEnd/>
            </a:ln>
            <a:effectLst/>
          </p:spPr>
          <p:txBody>
            <a:bodyPr wrap="none"/>
            <a:lstStyle/>
            <a:p>
              <a:endParaRPr lang="en-US"/>
            </a:p>
          </p:txBody>
        </p:sp>
        <p:sp>
          <p:nvSpPr>
            <p:cNvPr id="37933" name="Line 45"/>
            <p:cNvSpPr>
              <a:spLocks noChangeShapeType="1"/>
            </p:cNvSpPr>
            <p:nvPr/>
          </p:nvSpPr>
          <p:spPr bwMode="auto">
            <a:xfrm>
              <a:off x="2880"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892" name="Text Box 4"/>
            <p:cNvSpPr txBox="1">
              <a:spLocks noChangeArrowheads="1"/>
            </p:cNvSpPr>
            <p:nvPr/>
          </p:nvSpPr>
          <p:spPr bwMode="auto">
            <a:xfrm>
              <a:off x="1229" y="1200"/>
              <a:ext cx="2438"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a:t>
              </a:r>
              <a:r>
                <a:rPr lang="en-US" b="1" dirty="0" smtClean="0">
                  <a:solidFill>
                    <a:srgbClr val="008000"/>
                  </a:solidFill>
                </a:rPr>
                <a:t>matrix (Shingles x Documents) </a:t>
              </a:r>
              <a:endParaRPr lang="en-US" b="1" dirty="0">
                <a:solidFill>
                  <a:srgbClr val="008000"/>
                </a:solidFill>
              </a:endParaRPr>
            </a:p>
          </p:txBody>
        </p:sp>
      </p:grpSp>
      <p:sp>
        <p:nvSpPr>
          <p:cNvPr id="124" name="Text Box 4"/>
          <p:cNvSpPr txBox="1">
            <a:spLocks noChangeArrowheads="1"/>
          </p:cNvSpPr>
          <p:nvPr/>
        </p:nvSpPr>
        <p:spPr bwMode="auto">
          <a:xfrm>
            <a:off x="274079" y="2057400"/>
            <a:ext cx="1617238" cy="369332"/>
          </a:xfrm>
          <a:prstGeom prst="rect">
            <a:avLst/>
          </a:prstGeom>
          <a:noFill/>
          <a:ln w="9525">
            <a:noFill/>
            <a:miter lim="800000"/>
            <a:headEnd/>
            <a:tailEnd/>
          </a:ln>
          <a:effectLst/>
        </p:spPr>
        <p:txBody>
          <a:bodyPr wrap="none">
            <a:spAutoFit/>
          </a:bodyPr>
          <a:lstStyle/>
          <a:p>
            <a:r>
              <a:rPr lang="en-US" b="1" dirty="0" smtClean="0">
                <a:solidFill>
                  <a:srgbClr val="008000"/>
                </a:solidFill>
              </a:rPr>
              <a:t>Permutation </a:t>
            </a:r>
            <a:r>
              <a:rPr lang="en-US" b="1" dirty="0" smtClean="0">
                <a:solidFill>
                  <a:srgbClr val="008000"/>
                </a:solidFill>
                <a:sym typeface="Symbol"/>
              </a:rPr>
              <a:t></a:t>
            </a:r>
            <a:endParaRPr lang="en-US" b="1" dirty="0">
              <a:solidFill>
                <a:srgbClr val="008000"/>
              </a:solidFill>
            </a:endParaRPr>
          </a:p>
        </p:txBody>
      </p:sp>
      <p:sp>
        <p:nvSpPr>
          <p:cNvPr id="27" name="TextBox 26"/>
          <p:cNvSpPr txBox="1"/>
          <p:nvPr/>
        </p:nvSpPr>
        <p:spPr>
          <a:xfrm>
            <a:off x="6131149" y="0"/>
            <a:ext cx="3012851" cy="1169551"/>
          </a:xfrm>
          <a:prstGeom prst="rect">
            <a:avLst/>
          </a:prstGeom>
          <a:solidFill>
            <a:schemeClr val="bg1"/>
          </a:solidFill>
        </p:spPr>
        <p:txBody>
          <a:bodyPr wrap="square" rtlCol="0">
            <a:spAutoFit/>
          </a:bodyPr>
          <a:lstStyle/>
          <a:p>
            <a:r>
              <a:rPr lang="en-US" sz="1400" b="1" dirty="0" smtClean="0">
                <a:solidFill>
                  <a:srgbClr val="008000"/>
                </a:solidFill>
                <a:latin typeface="Arial" pitchFamily="34" charset="0"/>
                <a:cs typeface="Arial" pitchFamily="34" charset="0"/>
              </a:rPr>
              <a:t>Note:</a:t>
            </a:r>
            <a:r>
              <a:rPr lang="en-US" sz="1400" dirty="0" smtClean="0">
                <a:solidFill>
                  <a:srgbClr val="008000"/>
                </a:solidFill>
                <a:latin typeface="Arial" pitchFamily="34" charset="0"/>
                <a:cs typeface="Arial" pitchFamily="34" charset="0"/>
              </a:rPr>
              <a:t> Another (equivalent) way is to </a:t>
            </a:r>
            <a:br>
              <a:rPr lang="en-US" sz="1400" dirty="0" smtClean="0">
                <a:solidFill>
                  <a:srgbClr val="008000"/>
                </a:solidFill>
                <a:latin typeface="Arial" pitchFamily="34" charset="0"/>
                <a:cs typeface="Arial" pitchFamily="34" charset="0"/>
              </a:rPr>
            </a:br>
            <a:r>
              <a:rPr lang="en-US" sz="1400" dirty="0" smtClean="0">
                <a:solidFill>
                  <a:srgbClr val="008000"/>
                </a:solidFill>
                <a:latin typeface="Arial" pitchFamily="34" charset="0"/>
                <a:cs typeface="Arial" pitchFamily="34" charset="0"/>
              </a:rPr>
              <a:t>store</a:t>
            </a:r>
            <a:r>
              <a:rPr lang="en-US" sz="1400" dirty="0">
                <a:solidFill>
                  <a:srgbClr val="008000"/>
                </a:solidFill>
                <a:latin typeface="Arial" pitchFamily="34" charset="0"/>
                <a:cs typeface="Arial" pitchFamily="34" charset="0"/>
              </a:rPr>
              <a:t> </a:t>
            </a:r>
            <a:r>
              <a:rPr lang="en-US" sz="1400" dirty="0" smtClean="0">
                <a:solidFill>
                  <a:srgbClr val="008000"/>
                </a:solidFill>
                <a:latin typeface="Arial" pitchFamily="34" charset="0"/>
                <a:cs typeface="Arial" pitchFamily="34" charset="0"/>
              </a:rPr>
              <a:t>row indexes:</a:t>
            </a:r>
          </a:p>
          <a:p>
            <a:endParaRPr lang="en-US" sz="1400" dirty="0">
              <a:solidFill>
                <a:srgbClr val="008000"/>
              </a:solidFill>
              <a:latin typeface="Arial" pitchFamily="34" charset="0"/>
              <a:cs typeface="Arial" pitchFamily="34" charset="0"/>
            </a:endParaRPr>
          </a:p>
          <a:p>
            <a:endParaRPr lang="en-US" sz="1400" dirty="0" smtClean="0">
              <a:solidFill>
                <a:srgbClr val="008000"/>
              </a:solidFill>
              <a:latin typeface="Arial" pitchFamily="34" charset="0"/>
              <a:cs typeface="Arial" pitchFamily="34" charset="0"/>
            </a:endParaRPr>
          </a:p>
          <a:p>
            <a:endParaRPr lang="en-US" sz="1400" dirty="0" smtClean="0">
              <a:solidFill>
                <a:srgbClr val="008000"/>
              </a:solidFill>
              <a:latin typeface="Arial" pitchFamily="34" charset="0"/>
              <a:cs typeface="Arial" pitchFamily="34"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4212498592"/>
              </p:ext>
            </p:extLst>
          </p:nvPr>
        </p:nvGraphicFramePr>
        <p:xfrm>
          <a:off x="7671069" y="287886"/>
          <a:ext cx="1508080" cy="822960"/>
        </p:xfrm>
        <a:graphic>
          <a:graphicData uri="http://schemas.openxmlformats.org/drawingml/2006/table">
            <a:tbl>
              <a:tblPr>
                <a:tableStyleId>{5C22544A-7EE6-4342-B048-85BDC9FD1C3A}</a:tableStyleId>
              </a:tblPr>
              <a:tblGrid>
                <a:gridCol w="377020"/>
                <a:gridCol w="377020"/>
                <a:gridCol w="377020"/>
                <a:gridCol w="377020"/>
              </a:tblGrid>
              <a:tr h="228600">
                <a:tc>
                  <a:txBody>
                    <a:bodyPr/>
                    <a:lstStyle/>
                    <a:p>
                      <a:pPr algn="ctr"/>
                      <a:r>
                        <a:rPr lang="en-US" dirty="0" smtClean="0"/>
                        <a:t>1</a:t>
                      </a:r>
                      <a:endParaRPr lang="en-US" dirty="0"/>
                    </a:p>
                  </a:txBody>
                  <a:tcPr marL="0" marR="0" marT="0" marB="0" anchor="ctr">
                    <a:solidFill>
                      <a:srgbClr val="680000">
                        <a:alpha val="50000"/>
                      </a:srgbClr>
                    </a:solidFill>
                  </a:tcPr>
                </a:tc>
                <a:tc>
                  <a:txBody>
                    <a:bodyPr/>
                    <a:lstStyle/>
                    <a:p>
                      <a:pPr algn="ctr"/>
                      <a:r>
                        <a:rPr lang="en-US" dirty="0" smtClean="0"/>
                        <a:t>5</a:t>
                      </a:r>
                      <a:endParaRPr lang="en-US" dirty="0"/>
                    </a:p>
                  </a:txBody>
                  <a:tcPr marL="0" marR="0" marT="0" marB="0" anchor="ctr">
                    <a:solidFill>
                      <a:srgbClr val="680000">
                        <a:alpha val="50000"/>
                      </a:srgbClr>
                    </a:solidFill>
                  </a:tcPr>
                </a:tc>
                <a:tc>
                  <a:txBody>
                    <a:bodyPr/>
                    <a:lstStyle/>
                    <a:p>
                      <a:pPr algn="ctr"/>
                      <a:r>
                        <a:rPr lang="en-US" dirty="0" smtClean="0"/>
                        <a:t>1</a:t>
                      </a:r>
                      <a:endParaRPr lang="en-US" dirty="0"/>
                    </a:p>
                  </a:txBody>
                  <a:tcPr marL="0" marR="0" marT="0" marB="0" anchor="ctr">
                    <a:solidFill>
                      <a:srgbClr val="680000">
                        <a:alpha val="50000"/>
                      </a:srgbClr>
                    </a:solidFill>
                  </a:tcPr>
                </a:tc>
                <a:tc>
                  <a:txBody>
                    <a:bodyPr/>
                    <a:lstStyle/>
                    <a:p>
                      <a:pPr algn="ctr"/>
                      <a:r>
                        <a:rPr lang="en-US" dirty="0" smtClean="0"/>
                        <a:t>5</a:t>
                      </a:r>
                      <a:endParaRPr lang="en-US" dirty="0"/>
                    </a:p>
                  </a:txBody>
                  <a:tcPr marL="0" marR="0" marT="0" marB="0" anchor="ctr">
                    <a:solidFill>
                      <a:srgbClr val="680000">
                        <a:alpha val="50000"/>
                      </a:srgbClr>
                    </a:solidFill>
                  </a:tcPr>
                </a:tc>
              </a:tr>
              <a:tr h="228600">
                <a:tc>
                  <a:txBody>
                    <a:bodyPr/>
                    <a:lstStyle/>
                    <a:p>
                      <a:pPr algn="ctr"/>
                      <a:r>
                        <a:rPr lang="en-US" dirty="0" smtClean="0"/>
                        <a:t>2</a:t>
                      </a:r>
                      <a:endParaRPr lang="en-US" dirty="0"/>
                    </a:p>
                  </a:txBody>
                  <a:tcPr marL="0" marR="0" marT="0" marB="0" anchor="ctr">
                    <a:solidFill>
                      <a:schemeClr val="accent1">
                        <a:alpha val="50000"/>
                      </a:schemeClr>
                    </a:solidFill>
                  </a:tcPr>
                </a:tc>
                <a:tc>
                  <a:txBody>
                    <a:bodyPr/>
                    <a:lstStyle/>
                    <a:p>
                      <a:pPr algn="ctr"/>
                      <a:r>
                        <a:rPr lang="en-US" dirty="0" smtClean="0"/>
                        <a:t>3</a:t>
                      </a:r>
                      <a:endParaRPr lang="en-US" dirty="0"/>
                    </a:p>
                  </a:txBody>
                  <a:tcPr marL="0" marR="0" marT="0" marB="0" anchor="ctr">
                    <a:solidFill>
                      <a:schemeClr val="accent1">
                        <a:alpha val="50000"/>
                      </a:schemeClr>
                    </a:solidFill>
                  </a:tcPr>
                </a:tc>
                <a:tc>
                  <a:txBody>
                    <a:bodyPr/>
                    <a:lstStyle/>
                    <a:p>
                      <a:pPr algn="ctr"/>
                      <a:r>
                        <a:rPr lang="en-US" dirty="0" smtClean="0"/>
                        <a:t>1</a:t>
                      </a:r>
                      <a:endParaRPr lang="en-US" dirty="0"/>
                    </a:p>
                  </a:txBody>
                  <a:tcPr marL="0" marR="0" marT="0" marB="0" anchor="ctr">
                    <a:solidFill>
                      <a:schemeClr val="accent1">
                        <a:alpha val="50000"/>
                      </a:schemeClr>
                    </a:solidFill>
                  </a:tcPr>
                </a:tc>
                <a:tc>
                  <a:txBody>
                    <a:bodyPr/>
                    <a:lstStyle/>
                    <a:p>
                      <a:pPr algn="ctr"/>
                      <a:r>
                        <a:rPr lang="en-US" dirty="0" smtClean="0"/>
                        <a:t>3</a:t>
                      </a:r>
                      <a:endParaRPr lang="en-US" dirty="0"/>
                    </a:p>
                  </a:txBody>
                  <a:tcPr marL="0" marR="0" marT="0" marB="0" anchor="ctr">
                    <a:solidFill>
                      <a:schemeClr val="accent1">
                        <a:alpha val="50000"/>
                      </a:schemeClr>
                    </a:solidFill>
                  </a:tcPr>
                </a:tc>
              </a:tr>
              <a:tr h="228600">
                <a:tc>
                  <a:txBody>
                    <a:bodyPr/>
                    <a:lstStyle/>
                    <a:p>
                      <a:pPr algn="ctr"/>
                      <a:r>
                        <a:rPr lang="en-US" dirty="0" smtClean="0"/>
                        <a:t>6</a:t>
                      </a:r>
                      <a:endParaRPr lang="en-US" dirty="0"/>
                    </a:p>
                  </a:txBody>
                  <a:tcPr marL="0" marR="0" marT="0" marB="0" anchor="ctr">
                    <a:solidFill>
                      <a:schemeClr val="accent2">
                        <a:alpha val="50000"/>
                      </a:schemeClr>
                    </a:solidFill>
                  </a:tcPr>
                </a:tc>
                <a:tc>
                  <a:txBody>
                    <a:bodyPr/>
                    <a:lstStyle/>
                    <a:p>
                      <a:pPr algn="ctr"/>
                      <a:r>
                        <a:rPr lang="en-US" dirty="0" smtClean="0"/>
                        <a:t>4</a:t>
                      </a:r>
                      <a:endParaRPr lang="en-US" dirty="0"/>
                    </a:p>
                  </a:txBody>
                  <a:tcPr marL="0" marR="0" marT="0" marB="0" anchor="ctr">
                    <a:solidFill>
                      <a:schemeClr val="accent2">
                        <a:alpha val="50000"/>
                      </a:schemeClr>
                    </a:solidFill>
                  </a:tcPr>
                </a:tc>
                <a:tc>
                  <a:txBody>
                    <a:bodyPr/>
                    <a:lstStyle/>
                    <a:p>
                      <a:pPr algn="ctr"/>
                      <a:r>
                        <a:rPr lang="en-US" dirty="0" smtClean="0"/>
                        <a:t>6</a:t>
                      </a:r>
                      <a:endParaRPr lang="en-US" dirty="0"/>
                    </a:p>
                  </a:txBody>
                  <a:tcPr marL="0" marR="0" marT="0" marB="0" anchor="ctr">
                    <a:solidFill>
                      <a:schemeClr val="accent2">
                        <a:alpha val="50000"/>
                      </a:schemeClr>
                    </a:solidFill>
                  </a:tcPr>
                </a:tc>
                <a:tc>
                  <a:txBody>
                    <a:bodyPr/>
                    <a:lstStyle/>
                    <a:p>
                      <a:pPr algn="ctr"/>
                      <a:r>
                        <a:rPr lang="en-US" dirty="0" smtClean="0"/>
                        <a:t>4</a:t>
                      </a:r>
                      <a:endParaRPr lang="en-US" dirty="0"/>
                    </a:p>
                  </a:txBody>
                  <a:tcPr marL="0" marR="0" marT="0" marB="0" anchor="ctr">
                    <a:solidFill>
                      <a:schemeClr val="accent2">
                        <a:alpha val="50000"/>
                      </a:schemeClr>
                    </a:solidFill>
                  </a:tcPr>
                </a:tc>
              </a:tr>
            </a:tbl>
          </a:graphicData>
        </a:graphic>
      </p:graphicFrame>
    </p:spTree>
    <p:extLst>
      <p:ext uri="{BB962C8B-B14F-4D97-AF65-F5344CB8AC3E}">
        <p14:creationId xmlns:p14="http://schemas.microsoft.com/office/powerpoint/2010/main" val="2516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smtClean="0"/>
              <a:t>The Min-Hash Property</a:t>
            </a:r>
            <a:endParaRPr lang="en-US" dirty="0"/>
          </a:p>
        </p:txBody>
      </p:sp>
      <p:sp>
        <p:nvSpPr>
          <p:cNvPr id="38915" name="Rectangle 3"/>
          <p:cNvSpPr>
            <a:spLocks noGrp="1" noChangeArrowheads="1"/>
          </p:cNvSpPr>
          <p:nvPr>
            <p:ph idx="1"/>
          </p:nvPr>
        </p:nvSpPr>
        <p:spPr>
          <a:xfrm>
            <a:off x="228600" y="1295400"/>
            <a:ext cx="8793480" cy="5410200"/>
          </a:xfrm>
        </p:spPr>
        <p:txBody>
          <a:bodyPr>
            <a:normAutofit fontScale="92500"/>
          </a:bodyPr>
          <a:lstStyle/>
          <a:p>
            <a:r>
              <a:rPr lang="en-US" b="1" dirty="0" smtClean="0">
                <a:solidFill>
                  <a:srgbClr val="0000FF"/>
                </a:solidFill>
              </a:rPr>
              <a:t>Choose a random permutation </a:t>
            </a:r>
            <a:r>
              <a:rPr lang="en-US" b="1" dirty="0" smtClean="0">
                <a:solidFill>
                  <a:srgbClr val="0000FF"/>
                </a:solidFill>
                <a:sym typeface="Symbol"/>
              </a:rPr>
              <a:t></a:t>
            </a:r>
            <a:endParaRPr lang="en-US" b="1" dirty="0" smtClean="0">
              <a:solidFill>
                <a:srgbClr val="0000FF"/>
              </a:solidFill>
            </a:endParaRPr>
          </a:p>
          <a:p>
            <a:r>
              <a:rPr lang="en-US" b="1" u="sng" dirty="0" smtClean="0"/>
              <a:t>Claim:</a:t>
            </a:r>
            <a:r>
              <a:rPr lang="en-US" b="1" dirty="0" smtClean="0">
                <a:solidFill>
                  <a:srgbClr val="D60093"/>
                </a:solidFill>
              </a:rPr>
              <a:t> </a:t>
            </a:r>
            <a:r>
              <a:rPr lang="en-US" b="1" dirty="0" err="1" smtClean="0">
                <a:solidFill>
                  <a:srgbClr val="D60093"/>
                </a:solidFill>
              </a:rPr>
              <a:t>Pr</a:t>
            </a:r>
            <a:r>
              <a:rPr lang="en-US" b="1" dirty="0" smtClean="0">
                <a:solidFill>
                  <a:srgbClr val="D60093"/>
                </a:solidFill>
              </a:rPr>
              <a:t>[</a:t>
            </a:r>
            <a:r>
              <a:rPr lang="en-US" b="1" i="1" dirty="0" smtClean="0">
                <a:solidFill>
                  <a:srgbClr val="D60093"/>
                </a:solidFill>
              </a:rPr>
              <a:t>h</a:t>
            </a:r>
            <a:r>
              <a:rPr lang="en-US" b="1" baseline="-25000" dirty="0" smtClean="0">
                <a:solidFill>
                  <a:srgbClr val="D60093"/>
                </a:solidFill>
                <a:sym typeface="Symbol"/>
              </a:rPr>
              <a:t></a:t>
            </a:r>
            <a:r>
              <a:rPr lang="en-US" b="1" dirty="0" smtClean="0">
                <a:solidFill>
                  <a:srgbClr val="D60093"/>
                </a:solidFill>
              </a:rPr>
              <a:t>(C</a:t>
            </a:r>
            <a:r>
              <a:rPr lang="en-US" b="1" baseline="-25000" dirty="0" smtClean="0">
                <a:solidFill>
                  <a:srgbClr val="D60093"/>
                </a:solidFill>
              </a:rPr>
              <a:t>1</a:t>
            </a:r>
            <a:r>
              <a:rPr lang="en-US" b="1" dirty="0" smtClean="0">
                <a:solidFill>
                  <a:srgbClr val="D60093"/>
                </a:solidFill>
              </a:rPr>
              <a:t>) = </a:t>
            </a:r>
            <a:r>
              <a:rPr lang="en-US" b="1" i="1" dirty="0" smtClean="0">
                <a:solidFill>
                  <a:srgbClr val="D60093"/>
                </a:solidFill>
              </a:rPr>
              <a:t>h</a:t>
            </a:r>
            <a:r>
              <a:rPr lang="en-US" b="1" baseline="-25000" dirty="0" smtClean="0">
                <a:solidFill>
                  <a:srgbClr val="D60093"/>
                </a:solidFill>
                <a:sym typeface="Symbol"/>
              </a:rPr>
              <a:t></a:t>
            </a:r>
            <a:r>
              <a:rPr lang="en-US" b="1" dirty="0" smtClean="0">
                <a:solidFill>
                  <a:srgbClr val="D60093"/>
                </a:solidFill>
              </a:rPr>
              <a:t>(C</a:t>
            </a:r>
            <a:r>
              <a:rPr lang="en-US" b="1" baseline="-25000" dirty="0" smtClean="0">
                <a:solidFill>
                  <a:srgbClr val="D60093"/>
                </a:solidFill>
              </a:rPr>
              <a:t>2</a:t>
            </a:r>
            <a:r>
              <a:rPr lang="en-US" b="1" dirty="0" smtClean="0">
                <a:solidFill>
                  <a:srgbClr val="D60093"/>
                </a:solidFill>
              </a:rPr>
              <a:t>)] = </a:t>
            </a:r>
            <a:r>
              <a:rPr lang="en-US" b="1" i="1" dirty="0" err="1">
                <a:solidFill>
                  <a:srgbClr val="D60093"/>
                </a:solidFill>
              </a:rPr>
              <a:t>s</a:t>
            </a:r>
            <a:r>
              <a:rPr lang="en-US" b="1" i="1" dirty="0" err="1" smtClean="0">
                <a:solidFill>
                  <a:srgbClr val="D60093"/>
                </a:solidFill>
              </a:rPr>
              <a:t>im</a:t>
            </a:r>
            <a:r>
              <a:rPr lang="en-US" b="1" dirty="0" smtClean="0">
                <a:solidFill>
                  <a:srgbClr val="D60093"/>
                </a:solidFill>
              </a:rPr>
              <a:t>(C</a:t>
            </a:r>
            <a:r>
              <a:rPr lang="en-US" b="1" baseline="-25000" dirty="0" smtClean="0">
                <a:solidFill>
                  <a:srgbClr val="D60093"/>
                </a:solidFill>
              </a:rPr>
              <a:t>1</a:t>
            </a:r>
            <a:r>
              <a:rPr lang="en-US" b="1" dirty="0" smtClean="0">
                <a:solidFill>
                  <a:srgbClr val="D60093"/>
                </a:solidFill>
              </a:rPr>
              <a:t>, C</a:t>
            </a:r>
            <a:r>
              <a:rPr lang="en-US" b="1" baseline="-25000" dirty="0" smtClean="0">
                <a:solidFill>
                  <a:srgbClr val="D60093"/>
                </a:solidFill>
              </a:rPr>
              <a:t>2</a:t>
            </a:r>
            <a:r>
              <a:rPr lang="en-US" b="1" dirty="0" smtClean="0">
                <a:solidFill>
                  <a:srgbClr val="D60093"/>
                </a:solidFill>
              </a:rPr>
              <a:t>) </a:t>
            </a:r>
          </a:p>
          <a:p>
            <a:r>
              <a:rPr lang="en-US" b="1" dirty="0" smtClean="0">
                <a:solidFill>
                  <a:srgbClr val="008000"/>
                </a:solidFill>
              </a:rPr>
              <a:t>Why?</a:t>
            </a:r>
          </a:p>
          <a:p>
            <a:pPr lvl="1"/>
            <a:r>
              <a:rPr lang="en-US" dirty="0" smtClean="0"/>
              <a:t>Let </a:t>
            </a:r>
            <a:r>
              <a:rPr lang="en-US" b="1" dirty="0" smtClean="0"/>
              <a:t>X</a:t>
            </a:r>
            <a:r>
              <a:rPr lang="en-US" dirty="0" smtClean="0"/>
              <a:t> be a doc (set of shingles), </a:t>
            </a:r>
            <a:r>
              <a:rPr lang="en-US" b="1" i="1" dirty="0">
                <a:sym typeface="Symbol"/>
              </a:rPr>
              <a:t>y </a:t>
            </a:r>
            <a:r>
              <a:rPr lang="en-US" b="1" i="1" dirty="0"/>
              <a:t>X</a:t>
            </a:r>
            <a:r>
              <a:rPr lang="en-US" dirty="0">
                <a:sym typeface="Symbol"/>
              </a:rPr>
              <a:t> </a:t>
            </a:r>
            <a:r>
              <a:rPr lang="en-US" dirty="0" smtClean="0">
                <a:sym typeface="Symbol"/>
              </a:rPr>
              <a:t>is a shingle</a:t>
            </a:r>
            <a:endParaRPr lang="en-US" dirty="0" smtClean="0"/>
          </a:p>
          <a:p>
            <a:pPr lvl="1"/>
            <a:r>
              <a:rPr lang="en-US" b="1" dirty="0" smtClean="0">
                <a:solidFill>
                  <a:srgbClr val="008000"/>
                </a:solidFill>
              </a:rPr>
              <a:t>Then:</a:t>
            </a:r>
            <a:r>
              <a:rPr lang="en-US" dirty="0" smtClean="0"/>
              <a:t> </a:t>
            </a:r>
            <a:r>
              <a:rPr lang="en-US" b="1" dirty="0" smtClean="0"/>
              <a:t>Pr[</a:t>
            </a:r>
            <a:r>
              <a:rPr lang="en-US" b="1" dirty="0" smtClean="0">
                <a:sym typeface="Symbol"/>
              </a:rPr>
              <a:t>(y) = min((X))] = 1/|X|</a:t>
            </a:r>
          </a:p>
          <a:p>
            <a:pPr lvl="2"/>
            <a:r>
              <a:rPr lang="en-US" dirty="0" smtClean="0">
                <a:sym typeface="Symbol"/>
              </a:rPr>
              <a:t>It is equally likely that any </a:t>
            </a:r>
            <a:r>
              <a:rPr lang="en-US" b="1" i="1" dirty="0" smtClean="0">
                <a:sym typeface="Symbol"/>
              </a:rPr>
              <a:t>y </a:t>
            </a:r>
            <a:r>
              <a:rPr lang="en-US" b="1" i="1" dirty="0" smtClean="0"/>
              <a:t>X</a:t>
            </a:r>
            <a:r>
              <a:rPr lang="en-US" dirty="0" smtClean="0">
                <a:sym typeface="Symbol"/>
              </a:rPr>
              <a:t> is mapped to the </a:t>
            </a:r>
            <a:r>
              <a:rPr lang="en-US" b="1" i="1" dirty="0" smtClean="0">
                <a:sym typeface="Symbol"/>
              </a:rPr>
              <a:t>min</a:t>
            </a:r>
            <a:r>
              <a:rPr lang="en-US" dirty="0" smtClean="0">
                <a:sym typeface="Symbol"/>
              </a:rPr>
              <a:t> element</a:t>
            </a:r>
          </a:p>
          <a:p>
            <a:pPr lvl="1"/>
            <a:r>
              <a:rPr lang="en-US" dirty="0" smtClean="0">
                <a:sym typeface="Symbol"/>
              </a:rPr>
              <a:t>Let </a:t>
            </a:r>
            <a:r>
              <a:rPr lang="en-US" b="1" i="1" dirty="0" smtClean="0">
                <a:sym typeface="Symbol"/>
              </a:rPr>
              <a:t>y</a:t>
            </a:r>
            <a:r>
              <a:rPr lang="en-US" dirty="0" smtClean="0">
                <a:sym typeface="Symbol"/>
              </a:rPr>
              <a:t> be </a:t>
            </a:r>
            <a:r>
              <a:rPr lang="en-US" dirty="0" err="1" smtClean="0">
                <a:sym typeface="Symbol"/>
              </a:rPr>
              <a:t>s.t.</a:t>
            </a:r>
            <a:r>
              <a:rPr lang="en-US" dirty="0" smtClean="0">
                <a:sym typeface="Symbol"/>
              </a:rPr>
              <a:t> (y) = min((C</a:t>
            </a:r>
            <a:r>
              <a:rPr lang="en-US" baseline="-25000" dirty="0" smtClean="0">
                <a:sym typeface="Symbol"/>
              </a:rPr>
              <a:t>1</a:t>
            </a:r>
            <a:r>
              <a:rPr lang="en-US" dirty="0" smtClean="0">
                <a:sym typeface="Symbol"/>
              </a:rPr>
              <a:t>C</a:t>
            </a:r>
            <a:r>
              <a:rPr lang="en-US" baseline="-25000" dirty="0" smtClean="0">
                <a:sym typeface="Symbol"/>
              </a:rPr>
              <a:t>2</a:t>
            </a:r>
            <a:r>
              <a:rPr lang="en-US" dirty="0" smtClean="0">
                <a:sym typeface="Symbol"/>
              </a:rPr>
              <a:t>))</a:t>
            </a:r>
          </a:p>
          <a:p>
            <a:pPr lvl="1"/>
            <a:r>
              <a:rPr lang="en-US" b="1" dirty="0" smtClean="0">
                <a:solidFill>
                  <a:srgbClr val="008000"/>
                </a:solidFill>
                <a:sym typeface="Symbol"/>
              </a:rPr>
              <a:t>Then either:</a:t>
            </a:r>
            <a:r>
              <a:rPr lang="en-US" dirty="0" smtClean="0">
                <a:sym typeface="Symbol"/>
              </a:rPr>
              <a:t>	 (y) = min((C</a:t>
            </a:r>
            <a:r>
              <a:rPr lang="en-US" baseline="-25000" dirty="0" smtClean="0">
                <a:sym typeface="Symbol"/>
              </a:rPr>
              <a:t>1</a:t>
            </a:r>
            <a:r>
              <a:rPr lang="en-US" dirty="0" smtClean="0">
                <a:sym typeface="Symbol"/>
              </a:rPr>
              <a:t>))  if y  C</a:t>
            </a:r>
            <a:r>
              <a:rPr lang="en-US" baseline="-25000" dirty="0" smtClean="0">
                <a:sym typeface="Symbol"/>
              </a:rPr>
              <a:t>1 </a:t>
            </a:r>
            <a:r>
              <a:rPr lang="en-US" dirty="0" smtClean="0">
                <a:sym typeface="Symbol"/>
              </a:rPr>
              <a:t>, </a:t>
            </a:r>
            <a:r>
              <a:rPr lang="en-US" b="1" dirty="0" smtClean="0">
                <a:sym typeface="Symbol"/>
              </a:rPr>
              <a:t>or</a:t>
            </a:r>
            <a:endParaRPr lang="en-US" b="1" baseline="-25000" dirty="0" smtClean="0">
              <a:sym typeface="Symbol"/>
            </a:endParaRPr>
          </a:p>
          <a:p>
            <a:pPr lvl="1">
              <a:buNone/>
            </a:pPr>
            <a:r>
              <a:rPr lang="en-US" dirty="0" smtClean="0">
                <a:sym typeface="Symbol"/>
              </a:rPr>
              <a:t>				 (y) = min((C</a:t>
            </a:r>
            <a:r>
              <a:rPr lang="en-US" baseline="-25000" dirty="0" smtClean="0">
                <a:sym typeface="Symbol"/>
              </a:rPr>
              <a:t>2</a:t>
            </a:r>
            <a:r>
              <a:rPr lang="en-US" dirty="0" smtClean="0">
                <a:sym typeface="Symbol"/>
              </a:rPr>
              <a:t>))  if y  C</a:t>
            </a:r>
            <a:r>
              <a:rPr lang="en-US" baseline="-25000" dirty="0" smtClean="0">
                <a:sym typeface="Symbol"/>
              </a:rPr>
              <a:t>2</a:t>
            </a:r>
            <a:endParaRPr lang="en-US" baseline="-25000" dirty="0" smtClean="0"/>
          </a:p>
          <a:p>
            <a:pPr lvl="1"/>
            <a:r>
              <a:rPr lang="en-US" dirty="0" smtClean="0">
                <a:sym typeface="Symbol"/>
              </a:rPr>
              <a:t>So the prob. that </a:t>
            </a:r>
            <a:r>
              <a:rPr lang="en-US" b="1" dirty="0" smtClean="0">
                <a:sym typeface="Symbol"/>
              </a:rPr>
              <a:t>both</a:t>
            </a:r>
            <a:r>
              <a:rPr lang="en-US" dirty="0" smtClean="0">
                <a:sym typeface="Symbol"/>
              </a:rPr>
              <a:t> are true is the prob. </a:t>
            </a:r>
            <a:r>
              <a:rPr lang="en-US" b="1" i="1" dirty="0" smtClean="0">
                <a:sym typeface="Symbol"/>
              </a:rPr>
              <a:t>y</a:t>
            </a:r>
            <a:r>
              <a:rPr lang="en-US" dirty="0" smtClean="0">
                <a:sym typeface="Symbol"/>
              </a:rPr>
              <a:t>  C</a:t>
            </a:r>
            <a:r>
              <a:rPr lang="en-US" baseline="-25000" dirty="0" smtClean="0">
                <a:sym typeface="Symbol"/>
              </a:rPr>
              <a:t>1</a:t>
            </a:r>
            <a:r>
              <a:rPr lang="en-US" dirty="0" smtClean="0">
                <a:sym typeface="Symbol"/>
              </a:rPr>
              <a:t>  C</a:t>
            </a:r>
            <a:r>
              <a:rPr lang="en-US" baseline="-25000" dirty="0" smtClean="0">
                <a:sym typeface="Symbol"/>
              </a:rPr>
              <a:t>2</a:t>
            </a:r>
          </a:p>
          <a:p>
            <a:pPr lvl="1"/>
            <a:r>
              <a:rPr lang="en-US" b="1" dirty="0" smtClean="0">
                <a:sym typeface="Symbol"/>
              </a:rPr>
              <a:t>Pr[min((C</a:t>
            </a:r>
            <a:r>
              <a:rPr lang="en-US" b="1" baseline="-25000" dirty="0" smtClean="0">
                <a:sym typeface="Symbol"/>
              </a:rPr>
              <a:t>1</a:t>
            </a:r>
            <a:r>
              <a:rPr lang="en-US" b="1" dirty="0" smtClean="0">
                <a:sym typeface="Symbol"/>
              </a:rPr>
              <a:t>))=min((C</a:t>
            </a:r>
            <a:r>
              <a:rPr lang="en-US" b="1" baseline="-25000" dirty="0" smtClean="0">
                <a:sym typeface="Symbol"/>
              </a:rPr>
              <a:t>2</a:t>
            </a:r>
            <a:r>
              <a:rPr lang="en-US" b="1" dirty="0" smtClean="0">
                <a:sym typeface="Symbol"/>
              </a:rPr>
              <a:t>))]=|C</a:t>
            </a:r>
            <a:r>
              <a:rPr lang="en-US" b="1" baseline="-25000" dirty="0" smtClean="0">
                <a:sym typeface="Symbol"/>
              </a:rPr>
              <a:t>1</a:t>
            </a:r>
            <a:r>
              <a:rPr lang="en-US" b="1" dirty="0" smtClean="0">
                <a:sym typeface="Symbol"/>
              </a:rPr>
              <a:t>C</a:t>
            </a:r>
            <a:r>
              <a:rPr lang="en-US" b="1" baseline="-25000" dirty="0" smtClean="0">
                <a:sym typeface="Symbol"/>
              </a:rPr>
              <a:t>2</a:t>
            </a:r>
            <a:r>
              <a:rPr lang="en-US" b="1" dirty="0" smtClean="0">
                <a:sym typeface="Symbol"/>
              </a:rPr>
              <a:t>|/|C</a:t>
            </a:r>
            <a:r>
              <a:rPr lang="en-US" b="1" baseline="-25000" dirty="0" smtClean="0">
                <a:sym typeface="Symbol"/>
              </a:rPr>
              <a:t>1</a:t>
            </a:r>
            <a:r>
              <a:rPr lang="en-US" b="1" dirty="0" smtClean="0">
                <a:sym typeface="Symbol"/>
              </a:rPr>
              <a:t>C</a:t>
            </a:r>
            <a:r>
              <a:rPr lang="en-US" b="1" baseline="-25000" dirty="0" smtClean="0">
                <a:sym typeface="Symbol"/>
              </a:rPr>
              <a:t>2</a:t>
            </a:r>
            <a:r>
              <a:rPr lang="en-US" b="1" dirty="0" smtClean="0">
                <a:sym typeface="Symbol"/>
              </a:rPr>
              <a:t>|</a:t>
            </a:r>
            <a:r>
              <a:rPr lang="en-US" b="1" dirty="0" smtClean="0">
                <a:solidFill>
                  <a:srgbClr val="D60093"/>
                </a:solidFill>
              </a:rPr>
              <a:t>= </a:t>
            </a:r>
            <a:r>
              <a:rPr lang="en-US" b="1" i="1" dirty="0" err="1">
                <a:solidFill>
                  <a:srgbClr val="D60093"/>
                </a:solidFill>
              </a:rPr>
              <a:t>s</a:t>
            </a:r>
            <a:r>
              <a:rPr lang="en-US" b="1" i="1" dirty="0" err="1" smtClean="0">
                <a:solidFill>
                  <a:srgbClr val="D60093"/>
                </a:solidFill>
              </a:rPr>
              <a:t>im</a:t>
            </a:r>
            <a:r>
              <a:rPr lang="en-US" b="1" dirty="0" smtClean="0">
                <a:solidFill>
                  <a:srgbClr val="D60093"/>
                </a:solidFill>
              </a:rPr>
              <a:t>(C</a:t>
            </a:r>
            <a:r>
              <a:rPr lang="en-US" b="1" baseline="-25000" dirty="0" smtClean="0">
                <a:solidFill>
                  <a:srgbClr val="D60093"/>
                </a:solidFill>
              </a:rPr>
              <a:t>1</a:t>
            </a:r>
            <a:r>
              <a:rPr lang="en-US" b="1" dirty="0" smtClean="0">
                <a:solidFill>
                  <a:srgbClr val="D60093"/>
                </a:solidFill>
              </a:rPr>
              <a:t>, C</a:t>
            </a:r>
            <a:r>
              <a:rPr lang="en-US" b="1" baseline="-25000" dirty="0" smtClean="0">
                <a:solidFill>
                  <a:srgbClr val="D60093"/>
                </a:solidFill>
              </a:rPr>
              <a:t>2</a:t>
            </a:r>
            <a:r>
              <a:rPr lang="en-US" b="1" dirty="0" smtClean="0">
                <a:solidFill>
                  <a:srgbClr val="D60093"/>
                </a:solidFill>
              </a:rPr>
              <a:t>) </a:t>
            </a:r>
            <a:endParaRPr lang="en-US" b="1" dirty="0" smtClean="0">
              <a:solidFill>
                <a:srgbClr val="D60093"/>
              </a:solidFill>
              <a:sym typeface="Symbo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0350425B-F91B-48E7-9780-4C8238461F4D}" type="slidenum">
              <a:rPr lang="en-US"/>
              <a:pPr/>
              <a:t>34</a:t>
            </a:fld>
            <a:endParaRPr lang="en-US"/>
          </a:p>
        </p:txBody>
      </p:sp>
      <p:grpSp>
        <p:nvGrpSpPr>
          <p:cNvPr id="7" name="Group 6"/>
          <p:cNvGrpSpPr/>
          <p:nvPr/>
        </p:nvGrpSpPr>
        <p:grpSpPr>
          <a:xfrm>
            <a:off x="7924799" y="57149"/>
            <a:ext cx="1257301" cy="3524251"/>
            <a:chOff x="2057401" y="2133600"/>
            <a:chExt cx="1257301" cy="3524251"/>
          </a:xfrm>
          <a:solidFill>
            <a:schemeClr val="bg1"/>
          </a:solidFill>
        </p:grpSpPr>
        <p:sp>
          <p:nvSpPr>
            <p:cNvPr id="10" name="Rectangle 9"/>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1" name="Rectangle 10"/>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2" name="Rectangle 11"/>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3" name="Rectangle 12"/>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smtClean="0"/>
                <a:t>0</a:t>
              </a:r>
              <a:endParaRPr lang="en-US" sz="2800" dirty="0"/>
            </a:p>
          </p:txBody>
        </p:sp>
        <p:sp>
          <p:nvSpPr>
            <p:cNvPr id="15" name="Rectangle 14"/>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6" name="Rectangle 15"/>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7" name="Rectangle 16"/>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8" name="Rectangle 17"/>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9" name="Rectangle 18"/>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smtClean="0"/>
                <a:t>0</a:t>
              </a:r>
              <a:endParaRPr lang="en-US" sz="2800" dirty="0"/>
            </a:p>
          </p:txBody>
        </p:sp>
        <p:sp>
          <p:nvSpPr>
            <p:cNvPr id="20" name="Rectangle 19"/>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1" name="Rectangle 20"/>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smtClean="0"/>
                <a:t>0 </a:t>
              </a:r>
              <a:endParaRPr lang="en-US" sz="2800" dirty="0"/>
            </a:p>
          </p:txBody>
        </p:sp>
        <p:sp>
          <p:nvSpPr>
            <p:cNvPr id="22"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3"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8"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9"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31"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2"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465335" y="4724400"/>
            <a:ext cx="1678665" cy="830997"/>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One of the two</a:t>
            </a:r>
            <a:br>
              <a:rPr lang="en-US" sz="1600" dirty="0" smtClean="0">
                <a:solidFill>
                  <a:srgbClr val="008000"/>
                </a:solidFill>
                <a:latin typeface="Arial" pitchFamily="34" charset="0"/>
                <a:cs typeface="Arial" pitchFamily="34" charset="0"/>
              </a:rPr>
            </a:br>
            <a:r>
              <a:rPr lang="en-US" sz="1600" dirty="0" smtClean="0">
                <a:solidFill>
                  <a:srgbClr val="008000"/>
                </a:solidFill>
                <a:latin typeface="Arial" pitchFamily="34" charset="0"/>
                <a:cs typeface="Arial" pitchFamily="34" charset="0"/>
              </a:rPr>
              <a:t>cols had to have</a:t>
            </a:r>
            <a:br>
              <a:rPr lang="en-US" sz="1600" dirty="0" smtClean="0">
                <a:solidFill>
                  <a:srgbClr val="008000"/>
                </a:solidFill>
                <a:latin typeface="Arial" pitchFamily="34" charset="0"/>
                <a:cs typeface="Arial" pitchFamily="34" charset="0"/>
              </a:rPr>
            </a:br>
            <a:r>
              <a:rPr lang="en-US" sz="1600" dirty="0" smtClean="0">
                <a:solidFill>
                  <a:srgbClr val="008000"/>
                </a:solidFill>
                <a:latin typeface="Arial" pitchFamily="34" charset="0"/>
                <a:cs typeface="Arial" pitchFamily="34" charset="0"/>
              </a:rPr>
              <a:t>1 at position </a:t>
            </a:r>
            <a:r>
              <a:rPr lang="en-US" sz="1600" b="1" i="1" dirty="0" smtClean="0">
                <a:solidFill>
                  <a:srgbClr val="008000"/>
                </a:solidFill>
                <a:latin typeface="Arial" pitchFamily="34" charset="0"/>
                <a:cs typeface="Arial" pitchFamily="34" charset="0"/>
              </a:rPr>
              <a:t>y</a:t>
            </a:r>
          </a:p>
        </p:txBody>
      </p:sp>
    </p:spTree>
    <p:extLst>
      <p:ext uri="{BB962C8B-B14F-4D97-AF65-F5344CB8AC3E}">
        <p14:creationId xmlns:p14="http://schemas.microsoft.com/office/powerpoint/2010/main" val="34936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Four Types of Rows</a:t>
            </a:r>
          </a:p>
        </p:txBody>
      </p:sp>
      <mc:AlternateContent xmlns:mc="http://schemas.openxmlformats.org/markup-compatibility/2006">
        <mc:Choice xmlns:a14="http://schemas.microsoft.com/office/drawing/2010/main" Requires="a14">
          <p:sp>
            <p:nvSpPr>
              <p:cNvPr id="35843" name="Rectangle 3"/>
              <p:cNvSpPr>
                <a:spLocks noGrp="1" noChangeArrowheads="1"/>
              </p:cNvSpPr>
              <p:nvPr>
                <p:ph idx="1"/>
              </p:nvPr>
            </p:nvSpPr>
            <p:spPr>
              <a:xfrm>
                <a:off x="457200" y="1371600"/>
                <a:ext cx="8229600" cy="5334000"/>
              </a:xfrm>
            </p:spPr>
            <p:txBody>
              <a:bodyPr>
                <a:normAutofit fontScale="92500" lnSpcReduction="10000"/>
              </a:bodyPr>
              <a:lstStyle/>
              <a:p>
                <a:pPr>
                  <a:lnSpc>
                    <a:spcPct val="90000"/>
                  </a:lnSpc>
                </a:pPr>
                <a:r>
                  <a:rPr lang="en-US" b="1" dirty="0" smtClean="0">
                    <a:solidFill>
                      <a:srgbClr val="D60093"/>
                    </a:solidFill>
                  </a:rPr>
                  <a:t>Given </a:t>
                </a:r>
                <a:r>
                  <a:rPr lang="en-US" b="1" dirty="0" smtClean="0">
                    <a:solidFill>
                      <a:srgbClr val="D60093"/>
                    </a:solidFill>
                  </a:rPr>
                  <a:t>cols </a:t>
                </a:r>
                <a:r>
                  <a:rPr lang="en-US" b="1" dirty="0">
                    <a:solidFill>
                      <a:srgbClr val="D60093"/>
                    </a:solidFill>
                  </a:rPr>
                  <a:t>C</a:t>
                </a:r>
                <a:r>
                  <a:rPr lang="en-US" b="1" baseline="-25000" dirty="0">
                    <a:solidFill>
                      <a:srgbClr val="D60093"/>
                    </a:solidFill>
                  </a:rPr>
                  <a:t>1</a:t>
                </a:r>
                <a:r>
                  <a:rPr lang="en-US" b="1" dirty="0">
                    <a:solidFill>
                      <a:srgbClr val="D60093"/>
                    </a:solidFill>
                  </a:rPr>
                  <a:t> and C</a:t>
                </a:r>
                <a:r>
                  <a:rPr lang="en-US" b="1" baseline="-25000" dirty="0">
                    <a:solidFill>
                      <a:srgbClr val="D60093"/>
                    </a:solidFill>
                  </a:rPr>
                  <a:t>2</a:t>
                </a:r>
                <a:r>
                  <a:rPr lang="en-US" b="1" dirty="0">
                    <a:solidFill>
                      <a:srgbClr val="D60093"/>
                    </a:solidFill>
                  </a:rPr>
                  <a:t>, </a:t>
                </a:r>
                <a:r>
                  <a:rPr lang="en-US" b="1" dirty="0" smtClean="0">
                    <a:solidFill>
                      <a:srgbClr val="D60093"/>
                    </a:solidFill>
                  </a:rPr>
                  <a:t>rows </a:t>
                </a:r>
                <a:r>
                  <a:rPr lang="en-US" b="1" dirty="0">
                    <a:solidFill>
                      <a:srgbClr val="D60093"/>
                    </a:solidFill>
                  </a:rPr>
                  <a:t>may be classified as:</a:t>
                </a:r>
              </a:p>
              <a:p>
                <a:pPr lvl="1">
                  <a:lnSpc>
                    <a:spcPct val="90000"/>
                  </a:lnSpc>
                  <a:buFont typeface="Monotype Sorts" pitchFamily="2" charset="2"/>
                  <a:buNone/>
                </a:pPr>
                <a:r>
                  <a:rPr lang="en-US" dirty="0"/>
                  <a:t>				</a:t>
                </a:r>
                <a:r>
                  <a:rPr lang="en-US" u="sng" dirty="0"/>
                  <a:t>C</a:t>
                </a:r>
                <a:r>
                  <a:rPr lang="en-US" u="sng" baseline="-25000" dirty="0"/>
                  <a:t>1</a:t>
                </a:r>
                <a:r>
                  <a:rPr lang="en-US" u="sng" dirty="0"/>
                  <a:t>	C</a:t>
                </a:r>
                <a:r>
                  <a:rPr lang="en-US" u="sng" baseline="-25000" dirty="0"/>
                  <a:t>2</a:t>
                </a:r>
              </a:p>
              <a:p>
                <a:pPr lvl="1">
                  <a:lnSpc>
                    <a:spcPct val="90000"/>
                  </a:lnSpc>
                  <a:buFont typeface="Monotype Sorts" pitchFamily="2" charset="2"/>
                  <a:buNone/>
                </a:pPr>
                <a:r>
                  <a:rPr lang="en-US" dirty="0"/>
                  <a:t>			</a:t>
                </a:r>
                <a:r>
                  <a:rPr lang="en-US" dirty="0" smtClean="0"/>
                  <a:t>A</a:t>
                </a:r>
                <a:r>
                  <a:rPr lang="en-US" dirty="0"/>
                  <a:t>	1	1</a:t>
                </a:r>
              </a:p>
              <a:p>
                <a:pPr lvl="1">
                  <a:lnSpc>
                    <a:spcPct val="90000"/>
                  </a:lnSpc>
                  <a:buFont typeface="Monotype Sorts" pitchFamily="2" charset="2"/>
                  <a:buNone/>
                </a:pPr>
                <a:r>
                  <a:rPr lang="en-US" dirty="0"/>
                  <a:t>			</a:t>
                </a:r>
                <a:r>
                  <a:rPr lang="en-US" dirty="0" smtClean="0"/>
                  <a:t>B</a:t>
                </a:r>
                <a:r>
                  <a:rPr lang="en-US" dirty="0"/>
                  <a:t>	1	0</a:t>
                </a:r>
              </a:p>
              <a:p>
                <a:pPr lvl="1">
                  <a:lnSpc>
                    <a:spcPct val="90000"/>
                  </a:lnSpc>
                  <a:buFont typeface="Monotype Sorts" pitchFamily="2" charset="2"/>
                  <a:buNone/>
                </a:pPr>
                <a:r>
                  <a:rPr lang="en-US" dirty="0"/>
                  <a:t>			</a:t>
                </a:r>
                <a:r>
                  <a:rPr lang="en-US" dirty="0" smtClean="0"/>
                  <a:t>C</a:t>
                </a:r>
                <a:r>
                  <a:rPr lang="en-US" dirty="0"/>
                  <a:t>	0	1</a:t>
                </a:r>
              </a:p>
              <a:p>
                <a:pPr lvl="1">
                  <a:lnSpc>
                    <a:spcPct val="90000"/>
                  </a:lnSpc>
                  <a:buFont typeface="Monotype Sorts" pitchFamily="2" charset="2"/>
                  <a:buNone/>
                </a:pPr>
                <a:r>
                  <a:rPr lang="en-US" dirty="0"/>
                  <a:t>			D	0	</a:t>
                </a:r>
                <a:r>
                  <a:rPr lang="en-US" dirty="0" smtClean="0"/>
                  <a:t>0</a:t>
                </a:r>
              </a:p>
              <a:p>
                <a:pPr lvl="1">
                  <a:lnSpc>
                    <a:spcPct val="90000"/>
                  </a:lnSpc>
                </a:pPr>
                <a:r>
                  <a:rPr lang="en-US" b="1" dirty="0" smtClean="0"/>
                  <a:t>a</a:t>
                </a:r>
                <a:r>
                  <a:rPr lang="en-US" dirty="0" smtClean="0"/>
                  <a:t> = </a:t>
                </a:r>
                <a:r>
                  <a:rPr lang="en-US" dirty="0"/>
                  <a:t># rows of type </a:t>
                </a:r>
                <a:r>
                  <a:rPr lang="en-US" dirty="0" smtClean="0"/>
                  <a:t>A, etc.</a:t>
                </a:r>
                <a:endParaRPr lang="en-US" dirty="0"/>
              </a:p>
              <a:p>
                <a:pPr>
                  <a:lnSpc>
                    <a:spcPct val="90000"/>
                  </a:lnSpc>
                </a:pPr>
                <a:r>
                  <a:rPr lang="en-US" b="1" dirty="0" smtClean="0"/>
                  <a:t>Note:</a:t>
                </a:r>
                <a:r>
                  <a:rPr lang="en-US" dirty="0" smtClean="0"/>
                  <a:t> </a:t>
                </a:r>
                <a:r>
                  <a:rPr lang="en-US" b="1" dirty="0" err="1">
                    <a:solidFill>
                      <a:srgbClr val="008000"/>
                    </a:solidFill>
                  </a:rPr>
                  <a:t>s</a:t>
                </a:r>
                <a:r>
                  <a:rPr lang="en-US" b="1" dirty="0" err="1" smtClean="0">
                    <a:solidFill>
                      <a:srgbClr val="008000"/>
                    </a:solidFill>
                  </a:rPr>
                  <a:t>im</a:t>
                </a:r>
                <a:r>
                  <a:rPr lang="en-US" b="1" dirty="0" smtClean="0">
                    <a:solidFill>
                      <a:srgbClr val="008000"/>
                    </a:solidFill>
                  </a:rPr>
                  <a:t>(C</a:t>
                </a:r>
                <a:r>
                  <a:rPr lang="en-US" b="1" baseline="-25000" dirty="0" smtClean="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 </a:t>
                </a:r>
                <a:r>
                  <a:rPr lang="en-US" b="1" dirty="0" smtClean="0">
                    <a:solidFill>
                      <a:srgbClr val="008000"/>
                    </a:solidFill>
                  </a:rPr>
                  <a:t>a/(</a:t>
                </a:r>
                <a:r>
                  <a:rPr lang="en-US" b="1" dirty="0">
                    <a:solidFill>
                      <a:srgbClr val="008000"/>
                    </a:solidFill>
                  </a:rPr>
                  <a:t>a +b +</a:t>
                </a:r>
                <a:r>
                  <a:rPr lang="en-US" b="1" dirty="0" smtClean="0">
                    <a:solidFill>
                      <a:srgbClr val="008000"/>
                    </a:solidFill>
                  </a:rPr>
                  <a:t>c)</a:t>
                </a:r>
              </a:p>
              <a:p>
                <a:pPr>
                  <a:lnSpc>
                    <a:spcPct val="90000"/>
                  </a:lnSpc>
                </a:pPr>
                <a:r>
                  <a:rPr lang="en-US" b="1" dirty="0"/>
                  <a:t>Then:</a:t>
                </a:r>
                <a:r>
                  <a:rPr lang="en-US" b="1" dirty="0" smtClean="0">
                    <a:solidFill>
                      <a:schemeClr val="accent3"/>
                    </a:solidFill>
                  </a:rPr>
                  <a:t> </a:t>
                </a:r>
                <a:r>
                  <a:rPr lang="en-US" b="1" dirty="0" err="1" smtClean="0">
                    <a:solidFill>
                      <a:srgbClr val="0000FF"/>
                    </a:solidFill>
                  </a:rPr>
                  <a:t>Pr</a:t>
                </a:r>
                <a:r>
                  <a:rPr lang="en-US" dirty="0" smtClean="0">
                    <a:solidFill>
                      <a:srgbClr val="0000FF"/>
                    </a:solidFill>
                  </a:rPr>
                  <a:t>[</a:t>
                </a:r>
                <a:r>
                  <a:rPr lang="en-US" i="1" dirty="0" smtClean="0">
                    <a:solidFill>
                      <a:srgbClr val="0000FF"/>
                    </a:solidFill>
                  </a:rPr>
                  <a:t>h</a:t>
                </a:r>
                <a:r>
                  <a:rPr lang="en-US" dirty="0" smtClean="0">
                    <a:solidFill>
                      <a:srgbClr val="0000FF"/>
                    </a:solidFill>
                  </a:rPr>
                  <a:t>(C</a:t>
                </a:r>
                <a:r>
                  <a:rPr lang="en-US" baseline="-25000" dirty="0" smtClean="0">
                    <a:solidFill>
                      <a:srgbClr val="0000FF"/>
                    </a:solidFill>
                  </a:rPr>
                  <a:t>1</a:t>
                </a:r>
                <a:r>
                  <a:rPr lang="en-US" dirty="0" smtClean="0">
                    <a:solidFill>
                      <a:srgbClr val="0000FF"/>
                    </a:solidFill>
                  </a:rPr>
                  <a:t>) = </a:t>
                </a:r>
                <a:r>
                  <a:rPr lang="en-US" i="1" dirty="0" smtClean="0">
                    <a:solidFill>
                      <a:srgbClr val="0000FF"/>
                    </a:solidFill>
                  </a:rPr>
                  <a:t>h</a:t>
                </a:r>
                <a:r>
                  <a:rPr lang="en-US" dirty="0" smtClean="0">
                    <a:solidFill>
                      <a:srgbClr val="0000FF"/>
                    </a:solidFill>
                  </a:rPr>
                  <a:t>(C</a:t>
                </a:r>
                <a:r>
                  <a:rPr lang="en-US" baseline="-25000" dirty="0" smtClean="0">
                    <a:solidFill>
                      <a:srgbClr val="0000FF"/>
                    </a:solidFill>
                  </a:rPr>
                  <a:t>2</a:t>
                </a:r>
                <a:r>
                  <a:rPr lang="en-US" dirty="0" smtClean="0">
                    <a:solidFill>
                      <a:srgbClr val="0000FF"/>
                    </a:solidFill>
                  </a:rPr>
                  <a:t>)] = </a:t>
                </a:r>
                <a:r>
                  <a:rPr lang="en-US" i="1" dirty="0" err="1" smtClean="0">
                    <a:solidFill>
                      <a:srgbClr val="0000FF"/>
                    </a:solidFill>
                  </a:rPr>
                  <a:t>Sim</a:t>
                </a:r>
                <a:r>
                  <a:rPr lang="en-US" dirty="0" smtClean="0">
                    <a:solidFill>
                      <a:srgbClr val="0000FF"/>
                    </a:solidFill>
                  </a:rPr>
                  <a:t>(C</a:t>
                </a:r>
                <a:r>
                  <a:rPr lang="en-US" baseline="-25000" dirty="0" smtClean="0">
                    <a:solidFill>
                      <a:srgbClr val="0000FF"/>
                    </a:solidFill>
                  </a:rPr>
                  <a:t>1</a:t>
                </a:r>
                <a:r>
                  <a:rPr lang="en-US" dirty="0" smtClean="0">
                    <a:solidFill>
                      <a:srgbClr val="0000FF"/>
                    </a:solidFill>
                  </a:rPr>
                  <a:t>, C</a:t>
                </a:r>
                <a:r>
                  <a:rPr lang="en-US" baseline="-25000" dirty="0" smtClean="0">
                    <a:solidFill>
                      <a:srgbClr val="0000FF"/>
                    </a:solidFill>
                  </a:rPr>
                  <a:t>2</a:t>
                </a:r>
                <a:r>
                  <a:rPr lang="en-US" dirty="0" smtClean="0">
                    <a:solidFill>
                      <a:srgbClr val="0000FF"/>
                    </a:solidFill>
                  </a:rPr>
                  <a:t>)=</a:t>
                </a:r>
                <a14:m>
                  <m:oMath xmlns:m="http://schemas.openxmlformats.org/officeDocument/2006/math">
                    <m:f>
                      <m:fPr>
                        <m:ctrlPr>
                          <a:rPr lang="en-US" i="1" smtClean="0">
                            <a:solidFill>
                              <a:srgbClr val="0000FF"/>
                            </a:solidFill>
                            <a:latin typeface="Cambria Math"/>
                          </a:rPr>
                        </m:ctrlPr>
                      </m:fPr>
                      <m:num>
                        <m:r>
                          <a:rPr lang="en-US" b="0" i="1" smtClean="0">
                            <a:solidFill>
                              <a:srgbClr val="0000FF"/>
                            </a:solidFill>
                            <a:latin typeface="Cambria Math"/>
                          </a:rPr>
                          <m:t>|</m:t>
                        </m:r>
                        <m:sSub>
                          <m:sSubPr>
                            <m:ctrlPr>
                              <a:rPr lang="en-US" b="0" i="1" smtClean="0">
                                <a:solidFill>
                                  <a:srgbClr val="0000FF"/>
                                </a:solidFill>
                                <a:latin typeface="Cambria Math"/>
                              </a:rPr>
                            </m:ctrlPr>
                          </m:sSubPr>
                          <m:e>
                            <m:r>
                              <a:rPr lang="en-US" b="0" i="1" smtClean="0">
                                <a:solidFill>
                                  <a:srgbClr val="0000FF"/>
                                </a:solidFill>
                                <a:latin typeface="Cambria Math"/>
                              </a:rPr>
                              <m:t>𝐶</m:t>
                            </m:r>
                          </m:e>
                          <m:sub>
                            <m:r>
                              <a:rPr lang="en-US" b="0" i="1" smtClean="0">
                                <a:solidFill>
                                  <a:srgbClr val="0000FF"/>
                                </a:solidFill>
                                <a:latin typeface="Cambria Math"/>
                              </a:rPr>
                              <m:t>1</m:t>
                            </m:r>
                          </m:sub>
                        </m:sSub>
                        <m:r>
                          <a:rPr lang="en-US" b="0" i="1" smtClean="0">
                            <a:solidFill>
                              <a:srgbClr val="0000FF"/>
                            </a:solidFill>
                            <a:latin typeface="Cambria Math"/>
                            <a:ea typeface="Cambria Math"/>
                          </a:rPr>
                          <m:t>∩</m:t>
                        </m:r>
                        <m:sSub>
                          <m:sSubPr>
                            <m:ctrlPr>
                              <a:rPr lang="en-US" b="0" i="1" smtClean="0">
                                <a:solidFill>
                                  <a:srgbClr val="0000FF"/>
                                </a:solidFill>
                                <a:latin typeface="Cambria Math"/>
                                <a:ea typeface="Cambria Math"/>
                              </a:rPr>
                            </m:ctrlPr>
                          </m:sSubPr>
                          <m:e>
                            <m:r>
                              <a:rPr lang="en-US" b="0" i="1" smtClean="0">
                                <a:solidFill>
                                  <a:srgbClr val="0000FF"/>
                                </a:solidFill>
                                <a:latin typeface="Cambria Math"/>
                                <a:ea typeface="Cambria Math"/>
                              </a:rPr>
                              <m:t>𝐶</m:t>
                            </m:r>
                          </m:e>
                          <m:sub>
                            <m:r>
                              <a:rPr lang="en-US" b="0" i="1" smtClean="0">
                                <a:solidFill>
                                  <a:srgbClr val="0000FF"/>
                                </a:solidFill>
                                <a:latin typeface="Cambria Math"/>
                                <a:ea typeface="Cambria Math"/>
                              </a:rPr>
                              <m:t>2</m:t>
                            </m:r>
                          </m:sub>
                        </m:sSub>
                        <m:r>
                          <a:rPr lang="en-US" b="0" i="1" smtClean="0">
                            <a:solidFill>
                              <a:srgbClr val="0000FF"/>
                            </a:solidFill>
                            <a:latin typeface="Cambria Math"/>
                            <a:ea typeface="Cambria Math"/>
                          </a:rPr>
                          <m:t>|</m:t>
                        </m:r>
                      </m:num>
                      <m:den>
                        <m:r>
                          <a:rPr lang="en-US" b="0" i="1" smtClean="0">
                            <a:solidFill>
                              <a:srgbClr val="0000FF"/>
                            </a:solidFill>
                            <a:latin typeface="Cambria Math"/>
                          </a:rPr>
                          <m:t>|</m:t>
                        </m:r>
                        <m:sSub>
                          <m:sSubPr>
                            <m:ctrlPr>
                              <a:rPr lang="en-US" b="0" i="1" smtClean="0">
                                <a:solidFill>
                                  <a:srgbClr val="0000FF"/>
                                </a:solidFill>
                                <a:latin typeface="Cambria Math"/>
                              </a:rPr>
                            </m:ctrlPr>
                          </m:sSubPr>
                          <m:e>
                            <m:r>
                              <a:rPr lang="en-US" b="0" i="1" smtClean="0">
                                <a:solidFill>
                                  <a:srgbClr val="0000FF"/>
                                </a:solidFill>
                                <a:latin typeface="Cambria Math"/>
                              </a:rPr>
                              <m:t>𝐶</m:t>
                            </m:r>
                          </m:e>
                          <m:sub>
                            <m:r>
                              <a:rPr lang="en-US" b="0" i="1" smtClean="0">
                                <a:solidFill>
                                  <a:srgbClr val="0000FF"/>
                                </a:solidFill>
                                <a:latin typeface="Cambria Math"/>
                              </a:rPr>
                              <m:t>1</m:t>
                            </m:r>
                          </m:sub>
                        </m:sSub>
                        <m:r>
                          <a:rPr lang="en-US" b="0" i="1" smtClean="0">
                            <a:solidFill>
                              <a:srgbClr val="0000FF"/>
                            </a:solidFill>
                            <a:latin typeface="Cambria Math"/>
                            <a:ea typeface="Cambria Math"/>
                          </a:rPr>
                          <m:t>∪</m:t>
                        </m:r>
                        <m:sSub>
                          <m:sSubPr>
                            <m:ctrlPr>
                              <a:rPr lang="en-US" b="0" i="1" smtClean="0">
                                <a:solidFill>
                                  <a:srgbClr val="0000FF"/>
                                </a:solidFill>
                                <a:latin typeface="Cambria Math"/>
                                <a:ea typeface="Cambria Math"/>
                              </a:rPr>
                            </m:ctrlPr>
                          </m:sSubPr>
                          <m:e>
                            <m:r>
                              <a:rPr lang="en-US" b="0" i="1" smtClean="0">
                                <a:solidFill>
                                  <a:srgbClr val="0000FF"/>
                                </a:solidFill>
                                <a:latin typeface="Cambria Math"/>
                                <a:ea typeface="Cambria Math"/>
                              </a:rPr>
                              <m:t>𝐶</m:t>
                            </m:r>
                          </m:e>
                          <m:sub>
                            <m:r>
                              <a:rPr lang="en-US" b="0" i="1" smtClean="0">
                                <a:solidFill>
                                  <a:srgbClr val="0000FF"/>
                                </a:solidFill>
                                <a:latin typeface="Cambria Math"/>
                                <a:ea typeface="Cambria Math"/>
                              </a:rPr>
                              <m:t>2</m:t>
                            </m:r>
                          </m:sub>
                        </m:sSub>
                        <m:r>
                          <a:rPr lang="en-US" b="0" i="1" smtClean="0">
                            <a:solidFill>
                              <a:srgbClr val="0000FF"/>
                            </a:solidFill>
                            <a:latin typeface="Cambria Math"/>
                            <a:ea typeface="Cambria Math"/>
                          </a:rPr>
                          <m:t>|</m:t>
                        </m:r>
                      </m:den>
                    </m:f>
                  </m:oMath>
                </a14:m>
                <a:r>
                  <a:rPr lang="en-US" dirty="0" smtClean="0">
                    <a:solidFill>
                      <a:srgbClr val="0000FF"/>
                    </a:solidFill>
                  </a:rPr>
                  <a:t> </a:t>
                </a:r>
                <a:endParaRPr lang="en-US" dirty="0" smtClean="0">
                  <a:solidFill>
                    <a:srgbClr val="0000FF"/>
                  </a:solidFill>
                </a:endParaRPr>
              </a:p>
              <a:p>
                <a:pPr lvl="1"/>
                <a:r>
                  <a:rPr lang="en-US" dirty="0" smtClean="0"/>
                  <a:t>Look down the cols C</a:t>
                </a:r>
                <a:r>
                  <a:rPr lang="en-US" baseline="-25000" dirty="0" smtClean="0"/>
                  <a:t>1</a:t>
                </a:r>
                <a:r>
                  <a:rPr lang="en-US" dirty="0" smtClean="0"/>
                  <a:t> and C</a:t>
                </a:r>
                <a:r>
                  <a:rPr lang="en-US" baseline="-25000" dirty="0" smtClean="0"/>
                  <a:t>2</a:t>
                </a:r>
                <a:r>
                  <a:rPr lang="en-US" dirty="0" smtClean="0"/>
                  <a:t> until we see a 1</a:t>
                </a:r>
              </a:p>
              <a:p>
                <a:pPr lvl="1"/>
                <a:r>
                  <a:rPr lang="en-US" dirty="0" smtClean="0"/>
                  <a:t>If it’s a type-</a:t>
                </a:r>
                <a:r>
                  <a:rPr lang="en-US" i="1" dirty="0" smtClean="0"/>
                  <a:t>A</a:t>
                </a:r>
                <a:r>
                  <a:rPr lang="en-US" dirty="0" smtClean="0"/>
                  <a:t> row, then </a:t>
                </a:r>
                <a:r>
                  <a:rPr lang="en-US" i="1" dirty="0" smtClean="0"/>
                  <a:t>h</a:t>
                </a:r>
                <a:r>
                  <a:rPr lang="en-US" dirty="0" smtClean="0"/>
                  <a:t>(C</a:t>
                </a:r>
                <a:r>
                  <a:rPr lang="en-US" baseline="-25000" dirty="0" smtClean="0"/>
                  <a:t>1</a:t>
                </a:r>
                <a:r>
                  <a:rPr lang="en-US" dirty="0" smtClean="0"/>
                  <a:t>) = </a:t>
                </a:r>
                <a:r>
                  <a:rPr lang="en-US" i="1" dirty="0" smtClean="0"/>
                  <a:t>h</a:t>
                </a:r>
                <a:r>
                  <a:rPr lang="en-US" dirty="0" smtClean="0"/>
                  <a:t>(C</a:t>
                </a:r>
                <a:r>
                  <a:rPr lang="en-US" baseline="-25000" dirty="0" smtClean="0"/>
                  <a:t>2</a:t>
                </a:r>
                <a:r>
                  <a:rPr lang="en-US" dirty="0" smtClean="0"/>
                  <a:t>)</a:t>
                </a:r>
                <a:br>
                  <a:rPr lang="en-US" dirty="0" smtClean="0"/>
                </a:br>
                <a:r>
                  <a:rPr lang="en-US" dirty="0" smtClean="0"/>
                  <a:t>If a type-</a:t>
                </a:r>
                <a:r>
                  <a:rPr lang="en-US" i="1" dirty="0" smtClean="0"/>
                  <a:t>B</a:t>
                </a:r>
                <a:r>
                  <a:rPr lang="en-US" dirty="0" smtClean="0"/>
                  <a:t> or type-</a:t>
                </a:r>
                <a:r>
                  <a:rPr lang="en-US" i="1" dirty="0" smtClean="0"/>
                  <a:t>C</a:t>
                </a:r>
                <a:r>
                  <a:rPr lang="en-US" dirty="0" smtClean="0"/>
                  <a:t> row, then not</a:t>
                </a:r>
              </a:p>
              <a:p>
                <a:pPr>
                  <a:lnSpc>
                    <a:spcPct val="90000"/>
                  </a:lnSpc>
                </a:pPr>
                <a:endParaRPr lang="en-US" dirty="0"/>
              </a:p>
            </p:txBody>
          </p:sp>
        </mc:Choice>
        <mc:Fallback>
          <p:sp>
            <p:nvSpPr>
              <p:cNvPr id="35843" name="Rectangle 3"/>
              <p:cNvSpPr>
                <a:spLocks noGrp="1" noRot="1" noChangeAspect="1" noMove="1" noResize="1" noEditPoints="1" noAdjustHandles="1" noChangeArrowheads="1" noChangeShapeType="1" noTextEdit="1"/>
              </p:cNvSpPr>
              <p:nvPr>
                <p:ph idx="1"/>
              </p:nvPr>
            </p:nvSpPr>
            <p:spPr>
              <a:xfrm>
                <a:off x="457200" y="1371600"/>
                <a:ext cx="8229600" cy="5334000"/>
              </a:xfrm>
              <a:blipFill rotWithShape="1">
                <a:blip r:embed="rId2"/>
                <a:stretch>
                  <a:fillRect t="-2057"/>
                </a:stretch>
              </a:blipFill>
            </p:spPr>
            <p:txBody>
              <a:bodyPr/>
              <a:lstStyle/>
              <a:p>
                <a:r>
                  <a:rPr lang="en-US">
                    <a:noFill/>
                  </a:rPr>
                  <a:t> </a:t>
                </a:r>
              </a:p>
            </p:txBody>
          </p:sp>
        </mc:Fallback>
      </mc:AlternateContent>
      <p:sp>
        <p:nvSpPr>
          <p:cNvPr id="4" name="Slide Number Placeholder 5"/>
          <p:cNvSpPr>
            <a:spLocks noGrp="1"/>
          </p:cNvSpPr>
          <p:nvPr>
            <p:ph type="sldNum" sz="quarter" idx="12"/>
          </p:nvPr>
        </p:nvSpPr>
        <p:spPr/>
        <p:txBody>
          <a:bodyPr/>
          <a:lstStyle/>
          <a:p>
            <a:fld id="{667D4DE1-A561-4FDE-8930-66E5D4C22F12}" type="slidenum">
              <a:rPr lang="en-US"/>
              <a:pPr/>
              <a:t>35</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grpSp>
        <p:nvGrpSpPr>
          <p:cNvPr id="7" name="Group 6"/>
          <p:cNvGrpSpPr/>
          <p:nvPr/>
        </p:nvGrpSpPr>
        <p:grpSpPr>
          <a:xfrm>
            <a:off x="6324600" y="1981200"/>
            <a:ext cx="2286000" cy="990600"/>
            <a:chOff x="3124200" y="1371600"/>
            <a:chExt cx="2667000" cy="1600200"/>
          </a:xfrm>
        </p:grpSpPr>
        <p:sp>
          <p:nvSpPr>
            <p:cNvPr id="8" name="Oval 3"/>
            <p:cNvSpPr>
              <a:spLocks noChangeArrowheads="1"/>
            </p:cNvSpPr>
            <p:nvPr/>
          </p:nvSpPr>
          <p:spPr bwMode="auto">
            <a:xfrm>
              <a:off x="38100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9" name="Oval 4"/>
            <p:cNvSpPr>
              <a:spLocks noChangeArrowheads="1"/>
            </p:cNvSpPr>
            <p:nvPr/>
          </p:nvSpPr>
          <p:spPr bwMode="auto">
            <a:xfrm>
              <a:off x="31242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10" name="Oval 5"/>
            <p:cNvSpPr>
              <a:spLocks noChangeArrowheads="1"/>
            </p:cNvSpPr>
            <p:nvPr/>
          </p:nvSpPr>
          <p:spPr bwMode="auto">
            <a:xfrm>
              <a:off x="3505200" y="183935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1" name="Oval 6"/>
            <p:cNvSpPr>
              <a:spLocks noChangeArrowheads="1"/>
            </p:cNvSpPr>
            <p:nvPr/>
          </p:nvSpPr>
          <p:spPr bwMode="auto">
            <a:xfrm>
              <a:off x="3479800" y="23563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7"/>
            <p:cNvSpPr>
              <a:spLocks noChangeArrowheads="1"/>
            </p:cNvSpPr>
            <p:nvPr/>
          </p:nvSpPr>
          <p:spPr bwMode="auto">
            <a:xfrm>
              <a:off x="4173220" y="1987062"/>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8"/>
            <p:cNvSpPr>
              <a:spLocks noChangeArrowheads="1"/>
            </p:cNvSpPr>
            <p:nvPr/>
          </p:nvSpPr>
          <p:spPr bwMode="auto">
            <a:xfrm>
              <a:off x="4635500" y="22801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9"/>
            <p:cNvSpPr>
              <a:spLocks noChangeArrowheads="1"/>
            </p:cNvSpPr>
            <p:nvPr/>
          </p:nvSpPr>
          <p:spPr bwMode="auto">
            <a:xfrm>
              <a:off x="4546600" y="1670537"/>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10"/>
            <p:cNvSpPr>
              <a:spLocks noChangeArrowheads="1"/>
            </p:cNvSpPr>
            <p:nvPr/>
          </p:nvSpPr>
          <p:spPr bwMode="auto">
            <a:xfrm>
              <a:off x="5417820" y="2110154"/>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1"/>
            <p:cNvSpPr>
              <a:spLocks noChangeArrowheads="1"/>
            </p:cNvSpPr>
            <p:nvPr/>
          </p:nvSpPr>
          <p:spPr bwMode="auto">
            <a:xfrm>
              <a:off x="5257800" y="247943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7" name="Oval 12"/>
            <p:cNvSpPr>
              <a:spLocks noChangeArrowheads="1"/>
            </p:cNvSpPr>
            <p:nvPr/>
          </p:nvSpPr>
          <p:spPr bwMode="auto">
            <a:xfrm>
              <a:off x="5257800" y="1676399"/>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grpSp>
      <mc:AlternateContent xmlns:mc="http://schemas.openxmlformats.org/markup-compatibility/2006">
        <mc:Choice xmlns:a14="http://schemas.microsoft.com/office/drawing/2010/main" Requires="a14">
          <p:sp>
            <p:nvSpPr>
              <p:cNvPr id="18" name="TextBox 17"/>
              <p:cNvSpPr txBox="1"/>
              <p:nvPr/>
            </p:nvSpPr>
            <p:spPr>
              <a:xfrm>
                <a:off x="5943600" y="3124200"/>
                <a:ext cx="3124200" cy="1200329"/>
              </a:xfrm>
              <a:prstGeom prst="rect">
                <a:avLst/>
              </a:prstGeom>
              <a:solidFill>
                <a:srgbClr val="00FFFF"/>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rgbClr val="FF0000"/>
                    </a:solidFill>
                    <a:latin typeface="Arial" pitchFamily="34" charset="0"/>
                    <a:cs typeface="Arial" pitchFamily="34" charset="0"/>
                  </a:rPr>
                  <a:t>TG</a:t>
                </a:r>
                <a:r>
                  <a:rPr lang="en-US" b="1" dirty="0" smtClean="0">
                    <a:solidFill>
                      <a:srgbClr val="FF0000"/>
                    </a:solidFill>
                    <a:latin typeface="Arial" pitchFamily="34" charset="0"/>
                    <a:cs typeface="Arial" pitchFamily="34" charset="0"/>
                  </a:rPr>
                  <a:t>:</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Pr</a:t>
                </a:r>
                <a:r>
                  <a:rPr lang="en-US" dirty="0" smtClean="0">
                    <a:solidFill>
                      <a:srgbClr val="FF0000"/>
                    </a:solidFill>
                    <a:latin typeface="Arial" pitchFamily="34" charset="0"/>
                    <a:cs typeface="Arial" pitchFamily="34" charset="0"/>
                  </a:rPr>
                  <a:t>(min hash same) = </a:t>
                </a:r>
                <a:r>
                  <a:rPr lang="en-US" dirty="0" err="1" smtClean="0">
                    <a:solidFill>
                      <a:srgbClr val="FF0000"/>
                    </a:solidFill>
                    <a:latin typeface="Arial" pitchFamily="34" charset="0"/>
                    <a:cs typeface="Arial" pitchFamily="34" charset="0"/>
                  </a:rPr>
                  <a:t>Pr</a:t>
                </a:r>
                <a:r>
                  <a:rPr lang="en-US" dirty="0" smtClean="0">
                    <a:solidFill>
                      <a:srgbClr val="FF0000"/>
                    </a:solidFill>
                    <a:latin typeface="Arial" pitchFamily="34" charset="0"/>
                    <a:cs typeface="Arial" pitchFamily="34" charset="0"/>
                  </a:rPr>
                  <a:t>(min is in A∩B) where min is randomly chosen </a:t>
                </a:r>
                <a:r>
                  <a:rPr lang="en-US" dirty="0">
                    <a:solidFill>
                      <a:srgbClr val="FF0000"/>
                    </a:solidFill>
                    <a:latin typeface="Arial" pitchFamily="34" charset="0"/>
                    <a:cs typeface="Arial" pitchFamily="34" charset="0"/>
                  </a:rPr>
                  <a:t>from </a:t>
                </a:r>
                <a:r>
                  <a:rPr lang="en-US" dirty="0" smtClean="0">
                    <a:solidFill>
                      <a:srgbClr val="FF0000"/>
                    </a:solidFill>
                    <a:latin typeface="Arial" pitchFamily="34" charset="0"/>
                    <a:cs typeface="Arial" pitchFamily="34" charset="0"/>
                  </a:rPr>
                  <a:t>A</a:t>
                </a:r>
                <a14:m>
                  <m:oMath xmlns:m="http://schemas.openxmlformats.org/officeDocument/2006/math">
                    <m:r>
                      <a:rPr lang="en-US" i="1" smtClean="0">
                        <a:solidFill>
                          <a:srgbClr val="FF0000"/>
                        </a:solidFill>
                        <a:latin typeface="Cambria Math"/>
                        <a:ea typeface="Cambria Math"/>
                        <a:cs typeface="Arial" pitchFamily="34" charset="0"/>
                      </a:rPr>
                      <m:t>∪</m:t>
                    </m:r>
                  </m:oMath>
                </a14:m>
                <a:r>
                  <a:rPr lang="en-US" dirty="0" smtClean="0">
                    <a:solidFill>
                      <a:srgbClr val="FF0000"/>
                    </a:solidFill>
                    <a:latin typeface="Arial" pitchFamily="34" charset="0"/>
                    <a:cs typeface="Arial" pitchFamily="34" charset="0"/>
                  </a:rPr>
                  <a:t>B.</a:t>
                </a:r>
                <a:endParaRPr lang="en-US" dirty="0" smtClean="0">
                  <a:solidFill>
                    <a:srgbClr val="FF0000"/>
                  </a:solidFill>
                  <a:latin typeface="Arial" pitchFamily="34" charset="0"/>
                  <a:cs typeface="Arial" pitchFamily="34" charset="0"/>
                </a:endParaRPr>
              </a:p>
            </p:txBody>
          </p:sp>
        </mc:Choice>
        <mc:Fallback>
          <p:sp>
            <p:nvSpPr>
              <p:cNvPr id="18" name="TextBox 17"/>
              <p:cNvSpPr txBox="1">
                <a:spLocks noRot="1" noChangeAspect="1" noMove="1" noResize="1" noEditPoints="1" noAdjustHandles="1" noChangeArrowheads="1" noChangeShapeType="1" noTextEdit="1"/>
              </p:cNvSpPr>
              <p:nvPr/>
            </p:nvSpPr>
            <p:spPr>
              <a:xfrm>
                <a:off x="5943600" y="3124200"/>
                <a:ext cx="3124200" cy="1200329"/>
              </a:xfrm>
              <a:prstGeom prst="rect">
                <a:avLst/>
              </a:prstGeom>
              <a:blipFill rotWithShape="1">
                <a:blip r:embed="rId3"/>
                <a:stretch>
                  <a:fillRect l="-768" t="-490" b="-4902"/>
                </a:stretch>
              </a:blipFill>
            </p:spPr>
            <p:txBody>
              <a:bodyPr/>
              <a:lstStyle/>
              <a:p>
                <a:r>
                  <a:rPr lang="en-US">
                    <a:noFill/>
                  </a:rPr>
                  <a:t> </a:t>
                </a:r>
              </a:p>
            </p:txBody>
          </p:sp>
        </mc:Fallback>
      </mc:AlternateContent>
    </p:spTree>
    <p:extLst>
      <p:ext uri="{BB962C8B-B14F-4D97-AF65-F5344CB8AC3E}">
        <p14:creationId xmlns:p14="http://schemas.microsoft.com/office/powerpoint/2010/main" val="242242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5AE722-793F-44DF-9573-85385B3A33C1}" type="slidenum">
              <a:rPr lang="en-US"/>
              <a:pPr/>
              <a:t>36</a:t>
            </a:fld>
            <a:endParaRPr lang="en-US"/>
          </a:p>
        </p:txBody>
      </p:sp>
      <p:sp>
        <p:nvSpPr>
          <p:cNvPr id="39938" name="Rectangle 2"/>
          <p:cNvSpPr>
            <a:spLocks noGrp="1" noChangeArrowheads="1"/>
          </p:cNvSpPr>
          <p:nvPr>
            <p:ph type="title"/>
          </p:nvPr>
        </p:nvSpPr>
        <p:spPr/>
        <p:txBody>
          <a:bodyPr/>
          <a:lstStyle/>
          <a:p>
            <a:r>
              <a:rPr lang="en-US"/>
              <a:t>Similarity for Signatures</a:t>
            </a:r>
          </a:p>
        </p:txBody>
      </p:sp>
      <p:sp>
        <p:nvSpPr>
          <p:cNvPr id="39939" name="Rectangle 3"/>
          <p:cNvSpPr>
            <a:spLocks noGrp="1" noChangeArrowheads="1"/>
          </p:cNvSpPr>
          <p:nvPr>
            <p:ph type="body" idx="1"/>
          </p:nvPr>
        </p:nvSpPr>
        <p:spPr/>
        <p:txBody>
          <a:bodyPr/>
          <a:lstStyle/>
          <a:p>
            <a:r>
              <a:rPr lang="en-US" dirty="0" smtClean="0"/>
              <a:t>We know: </a:t>
            </a:r>
            <a:r>
              <a:rPr lang="en-US" b="1" dirty="0" err="1" smtClean="0">
                <a:solidFill>
                  <a:srgbClr val="0000FF"/>
                </a:solidFill>
              </a:rPr>
              <a:t>Pr</a:t>
            </a:r>
            <a:r>
              <a:rPr lang="en-US" b="1" dirty="0" smtClean="0">
                <a:solidFill>
                  <a:srgbClr val="0000FF"/>
                </a:solidFill>
              </a:rPr>
              <a:t>[</a:t>
            </a:r>
            <a:r>
              <a:rPr lang="en-US" b="1" i="1" dirty="0" smtClean="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endParaRPr lang="en-US" b="1" dirty="0" smtClean="0">
              <a:solidFill>
                <a:srgbClr val="0000FF"/>
              </a:solidFill>
            </a:endParaRPr>
          </a:p>
          <a:p>
            <a:r>
              <a:rPr lang="en-US" dirty="0" smtClean="0"/>
              <a:t>Now generalize to multiple hash functions</a:t>
            </a:r>
          </a:p>
          <a:p>
            <a:pPr lvl="8"/>
            <a:endParaRPr lang="en-US" dirty="0" smtClean="0"/>
          </a:p>
          <a:p>
            <a:r>
              <a:rPr lang="en-US" b="1" dirty="0" smtClean="0"/>
              <a:t>The </a:t>
            </a:r>
            <a:r>
              <a:rPr lang="en-US" b="1" i="1" dirty="0">
                <a:solidFill>
                  <a:srgbClr val="FF0066"/>
                </a:solidFill>
              </a:rPr>
              <a:t>similarity of </a:t>
            </a:r>
            <a:r>
              <a:rPr lang="en-US" b="1" i="1" dirty="0" smtClean="0">
                <a:solidFill>
                  <a:srgbClr val="FF0066"/>
                </a:solidFill>
              </a:rPr>
              <a:t>two signatures </a:t>
            </a:r>
            <a:r>
              <a:rPr lang="en-US" b="1" dirty="0" smtClean="0"/>
              <a:t>is </a:t>
            </a:r>
            <a:r>
              <a:rPr lang="en-US" b="1" dirty="0"/>
              <a:t>the </a:t>
            </a:r>
            <a:r>
              <a:rPr lang="en-US" b="1" dirty="0" smtClean="0"/>
              <a:t>fraction </a:t>
            </a:r>
            <a:r>
              <a:rPr lang="en-US" b="1" dirty="0"/>
              <a:t>of the hash functions in which they </a:t>
            </a:r>
            <a:r>
              <a:rPr lang="en-US" b="1" dirty="0" smtClean="0"/>
              <a:t>agree</a:t>
            </a:r>
          </a:p>
          <a:p>
            <a:pPr lvl="8"/>
            <a:endParaRPr lang="en-US" dirty="0" smtClean="0"/>
          </a:p>
          <a:p>
            <a:r>
              <a:rPr lang="en-US" b="1" dirty="0" smtClean="0">
                <a:solidFill>
                  <a:srgbClr val="008000"/>
                </a:solidFill>
              </a:rPr>
              <a:t>Note:</a:t>
            </a:r>
            <a:r>
              <a:rPr lang="en-US" dirty="0" smtClean="0">
                <a:solidFill>
                  <a:schemeClr val="accent2"/>
                </a:solidFill>
              </a:rPr>
              <a:t> </a:t>
            </a:r>
            <a:r>
              <a:rPr lang="en-US" dirty="0" smtClean="0"/>
              <a:t>Because of the Min-Hash property, the similarity of columns is the same as the expected similarity of their signatures</a:t>
            </a:r>
          </a:p>
          <a:p>
            <a:pPr>
              <a:buNone/>
            </a:pPr>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864206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37</a:t>
            </a:fld>
            <a:endParaRPr lang="en-US"/>
          </a:p>
        </p:txBody>
      </p:sp>
      <p:sp>
        <p:nvSpPr>
          <p:cNvPr id="37890" name="Rectangle 2"/>
          <p:cNvSpPr>
            <a:spLocks noGrp="1" noChangeArrowheads="1"/>
          </p:cNvSpPr>
          <p:nvPr>
            <p:ph type="title"/>
          </p:nvPr>
        </p:nvSpPr>
        <p:spPr/>
        <p:txBody>
          <a:bodyPr/>
          <a:lstStyle/>
          <a:p>
            <a:r>
              <a:rPr lang="en-US" dirty="0" smtClean="0"/>
              <a:t>Min-Hashing </a:t>
            </a:r>
            <a:r>
              <a:rPr lang="en-US" dirty="0"/>
              <a:t>Example</a:t>
            </a:r>
          </a:p>
        </p:txBody>
      </p:sp>
      <p:sp>
        <p:nvSpPr>
          <p:cNvPr id="126" name="Footer Placeholder 12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27" name="Text Box 142"/>
          <p:cNvSpPr txBox="1">
            <a:spLocks noChangeArrowheads="1"/>
          </p:cNvSpPr>
          <p:nvPr/>
        </p:nvSpPr>
        <p:spPr bwMode="auto">
          <a:xfrm>
            <a:off x="4800600" y="4487863"/>
            <a:ext cx="3730508" cy="1569660"/>
          </a:xfrm>
          <a:prstGeom prst="rect">
            <a:avLst/>
          </a:prstGeom>
          <a:noFill/>
          <a:ln w="9525">
            <a:noFill/>
            <a:miter lim="800000"/>
            <a:headEnd/>
            <a:tailEnd/>
          </a:ln>
          <a:effectLst/>
        </p:spPr>
        <p:txBody>
          <a:bodyPr wrap="none">
            <a:spAutoFit/>
          </a:bodyPr>
          <a:lstStyle/>
          <a:p>
            <a:r>
              <a:rPr lang="en-US" sz="2400" b="1" dirty="0">
                <a:solidFill>
                  <a:srgbClr val="0000FF"/>
                </a:solidFill>
              </a:rPr>
              <a:t>Similarities:</a:t>
            </a:r>
          </a:p>
          <a:p>
            <a:r>
              <a:rPr lang="en-US" sz="2400" dirty="0"/>
              <a:t>         </a:t>
            </a:r>
            <a:r>
              <a:rPr lang="en-US" sz="2400" dirty="0" smtClean="0"/>
              <a:t>          1-3      </a:t>
            </a:r>
            <a:r>
              <a:rPr lang="en-US" sz="2400" dirty="0"/>
              <a:t>2-4    1-2   3-4</a:t>
            </a:r>
          </a:p>
          <a:p>
            <a:r>
              <a:rPr lang="en-US" sz="2400" b="1" dirty="0" smtClean="0"/>
              <a:t>Col/Col </a:t>
            </a:r>
            <a:r>
              <a:rPr lang="en-US" sz="2400" dirty="0" smtClean="0"/>
              <a:t>  0.75    </a:t>
            </a:r>
            <a:r>
              <a:rPr lang="en-US" sz="2400" dirty="0"/>
              <a:t>0.75    0       0</a:t>
            </a:r>
          </a:p>
          <a:p>
            <a:r>
              <a:rPr lang="en-US" sz="2400" b="1" dirty="0" smtClean="0"/>
              <a:t>Sig/Sig </a:t>
            </a:r>
            <a:r>
              <a:rPr lang="en-US" sz="2400" dirty="0" smtClean="0"/>
              <a:t>  0.67    </a:t>
            </a:r>
            <a:r>
              <a:rPr lang="en-US" sz="2400" dirty="0"/>
              <a:t>1.00    0       0</a:t>
            </a:r>
          </a:p>
        </p:txBody>
      </p:sp>
      <p:sp>
        <p:nvSpPr>
          <p:cNvPr id="128" name="Rectangle 143"/>
          <p:cNvSpPr>
            <a:spLocks noChangeArrowheads="1"/>
          </p:cNvSpPr>
          <p:nvPr/>
        </p:nvSpPr>
        <p:spPr bwMode="auto">
          <a:xfrm>
            <a:off x="5875867" y="4934431"/>
            <a:ext cx="2658533" cy="1143000"/>
          </a:xfrm>
          <a:prstGeom prst="rect">
            <a:avLst/>
          </a:prstGeom>
          <a:noFill/>
          <a:ln w="9525">
            <a:solidFill>
              <a:schemeClr val="tx1"/>
            </a:solidFill>
            <a:miter lim="800000"/>
            <a:headEnd/>
            <a:tailEnd/>
          </a:ln>
          <a:effectLst/>
        </p:spPr>
        <p:txBody>
          <a:bodyPr wrap="none" anchor="ctr"/>
          <a:lstStyle/>
          <a:p>
            <a:endParaRPr lang="en-US"/>
          </a:p>
        </p:txBody>
      </p:sp>
      <p:sp>
        <p:nvSpPr>
          <p:cNvPr id="129" name="Line 144"/>
          <p:cNvSpPr>
            <a:spLocks noChangeShapeType="1"/>
          </p:cNvSpPr>
          <p:nvPr/>
        </p:nvSpPr>
        <p:spPr bwMode="auto">
          <a:xfrm>
            <a:off x="5875867" y="5298497"/>
            <a:ext cx="2658533" cy="0"/>
          </a:xfrm>
          <a:prstGeom prst="line">
            <a:avLst/>
          </a:prstGeom>
          <a:noFill/>
          <a:ln w="9525">
            <a:solidFill>
              <a:schemeClr val="tx1"/>
            </a:solidFill>
            <a:round/>
            <a:headEnd/>
            <a:tailEnd/>
          </a:ln>
          <a:effectLst/>
        </p:spPr>
        <p:txBody>
          <a:bodyPr/>
          <a:lstStyle/>
          <a:p>
            <a:endParaRPr lang="en-US"/>
          </a:p>
        </p:txBody>
      </p:sp>
      <p:grpSp>
        <p:nvGrpSpPr>
          <p:cNvPr id="247" name="Group 246"/>
          <p:cNvGrpSpPr/>
          <p:nvPr/>
        </p:nvGrpSpPr>
        <p:grpSpPr>
          <a:xfrm>
            <a:off x="381000" y="1595437"/>
            <a:ext cx="7924800" cy="4652963"/>
            <a:chOff x="381000" y="2052637"/>
            <a:chExt cx="7924800" cy="4652963"/>
          </a:xfrm>
        </p:grpSpPr>
        <p:sp>
          <p:nvSpPr>
            <p:cNvPr id="248" name="Text Box 67"/>
            <p:cNvSpPr txBox="1">
              <a:spLocks noChangeArrowheads="1"/>
            </p:cNvSpPr>
            <p:nvPr/>
          </p:nvSpPr>
          <p:spPr bwMode="auto">
            <a:xfrm>
              <a:off x="6026150" y="2205037"/>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49" name="AutoShape 68"/>
            <p:cNvSpPr>
              <a:spLocks noChangeArrowheads="1"/>
            </p:cNvSpPr>
            <p:nvPr/>
          </p:nvSpPr>
          <p:spPr bwMode="auto">
            <a:xfrm>
              <a:off x="4800600" y="4338637"/>
              <a:ext cx="762000" cy="533400"/>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250" name="Rectangle 69"/>
            <p:cNvSpPr>
              <a:spLocks noChangeArrowheads="1"/>
            </p:cNvSpPr>
            <p:nvPr/>
          </p:nvSpPr>
          <p:spPr bwMode="auto">
            <a:xfrm>
              <a:off x="7734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51" name="Rectangle 70"/>
            <p:cNvSpPr>
              <a:spLocks noChangeArrowheads="1"/>
            </p:cNvSpPr>
            <p:nvPr/>
          </p:nvSpPr>
          <p:spPr bwMode="auto">
            <a:xfrm>
              <a:off x="7162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52" name="Rectangle 71"/>
            <p:cNvSpPr>
              <a:spLocks noChangeArrowheads="1"/>
            </p:cNvSpPr>
            <p:nvPr/>
          </p:nvSpPr>
          <p:spPr bwMode="auto">
            <a:xfrm>
              <a:off x="6591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53" name="Rectangle 72"/>
            <p:cNvSpPr>
              <a:spLocks noChangeArrowheads="1"/>
            </p:cNvSpPr>
            <p:nvPr/>
          </p:nvSpPr>
          <p:spPr bwMode="auto">
            <a:xfrm>
              <a:off x="6019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254" name="Line 73"/>
            <p:cNvSpPr>
              <a:spLocks noChangeShapeType="1"/>
            </p:cNvSpPr>
            <p:nvPr/>
          </p:nvSpPr>
          <p:spPr bwMode="auto">
            <a:xfrm>
              <a:off x="6019800" y="27384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55" name="Line 74"/>
            <p:cNvSpPr>
              <a:spLocks noChangeShapeType="1"/>
            </p:cNvSpPr>
            <p:nvPr/>
          </p:nvSpPr>
          <p:spPr bwMode="auto">
            <a:xfrm>
              <a:off x="6019800" y="3322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56" name="Line 75"/>
            <p:cNvSpPr>
              <a:spLocks noChangeShapeType="1"/>
            </p:cNvSpPr>
            <p:nvPr/>
          </p:nvSpPr>
          <p:spPr bwMode="auto">
            <a:xfrm>
              <a:off x="6019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57" name="Line 76"/>
            <p:cNvSpPr>
              <a:spLocks noChangeShapeType="1"/>
            </p:cNvSpPr>
            <p:nvPr/>
          </p:nvSpPr>
          <p:spPr bwMode="auto">
            <a:xfrm>
              <a:off x="6591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58" name="Line 77"/>
            <p:cNvSpPr>
              <a:spLocks noChangeShapeType="1"/>
            </p:cNvSpPr>
            <p:nvPr/>
          </p:nvSpPr>
          <p:spPr bwMode="auto">
            <a:xfrm>
              <a:off x="71628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59" name="Line 78"/>
            <p:cNvSpPr>
              <a:spLocks noChangeShapeType="1"/>
            </p:cNvSpPr>
            <p:nvPr/>
          </p:nvSpPr>
          <p:spPr bwMode="auto">
            <a:xfrm>
              <a:off x="7734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60" name="Line 79"/>
            <p:cNvSpPr>
              <a:spLocks noChangeShapeType="1"/>
            </p:cNvSpPr>
            <p:nvPr/>
          </p:nvSpPr>
          <p:spPr bwMode="auto">
            <a:xfrm>
              <a:off x="8305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61" name="Rectangle 81"/>
            <p:cNvSpPr>
              <a:spLocks noChangeArrowheads="1"/>
            </p:cNvSpPr>
            <p:nvPr/>
          </p:nvSpPr>
          <p:spPr bwMode="auto">
            <a:xfrm>
              <a:off x="914400" y="6094412"/>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262" name="Rectangle 82"/>
            <p:cNvSpPr>
              <a:spLocks noChangeArrowheads="1"/>
            </p:cNvSpPr>
            <p:nvPr/>
          </p:nvSpPr>
          <p:spPr bwMode="auto">
            <a:xfrm>
              <a:off x="914400" y="5514975"/>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263" name="Rectangle 83"/>
            <p:cNvSpPr>
              <a:spLocks noChangeArrowheads="1"/>
            </p:cNvSpPr>
            <p:nvPr/>
          </p:nvSpPr>
          <p:spPr bwMode="auto">
            <a:xfrm>
              <a:off x="914400" y="493395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264" name="Rectangle 84"/>
            <p:cNvSpPr>
              <a:spLocks noChangeArrowheads="1"/>
            </p:cNvSpPr>
            <p:nvPr/>
          </p:nvSpPr>
          <p:spPr bwMode="auto">
            <a:xfrm>
              <a:off x="914400" y="4352925"/>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265" name="Rectangle 85"/>
            <p:cNvSpPr>
              <a:spLocks noChangeArrowheads="1"/>
            </p:cNvSpPr>
            <p:nvPr/>
          </p:nvSpPr>
          <p:spPr bwMode="auto">
            <a:xfrm>
              <a:off x="914400" y="377190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266" name="Rectangle 86"/>
            <p:cNvSpPr>
              <a:spLocks noChangeArrowheads="1"/>
            </p:cNvSpPr>
            <p:nvPr/>
          </p:nvSpPr>
          <p:spPr bwMode="auto">
            <a:xfrm>
              <a:off x="914400" y="3192462"/>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67" name="Rectangle 87"/>
            <p:cNvSpPr>
              <a:spLocks noChangeArrowheads="1"/>
            </p:cNvSpPr>
            <p:nvPr/>
          </p:nvSpPr>
          <p:spPr bwMode="auto">
            <a:xfrm>
              <a:off x="914400" y="2586037"/>
              <a:ext cx="381000" cy="6064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68" name="Line 88"/>
            <p:cNvSpPr>
              <a:spLocks noChangeShapeType="1"/>
            </p:cNvSpPr>
            <p:nvPr/>
          </p:nvSpPr>
          <p:spPr bwMode="auto">
            <a:xfrm>
              <a:off x="914400" y="25860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69" name="Line 89"/>
            <p:cNvSpPr>
              <a:spLocks noChangeShapeType="1"/>
            </p:cNvSpPr>
            <p:nvPr/>
          </p:nvSpPr>
          <p:spPr bwMode="auto">
            <a:xfrm>
              <a:off x="914400" y="3192462"/>
              <a:ext cx="381000" cy="0"/>
            </a:xfrm>
            <a:prstGeom prst="line">
              <a:avLst/>
            </a:prstGeom>
            <a:noFill/>
            <a:ln w="12700">
              <a:solidFill>
                <a:schemeClr val="tx1"/>
              </a:solidFill>
              <a:miter lim="800000"/>
              <a:headEnd/>
              <a:tailEnd/>
            </a:ln>
            <a:effectLst/>
          </p:spPr>
          <p:txBody>
            <a:bodyPr wrap="none"/>
            <a:lstStyle/>
            <a:p>
              <a:endParaRPr lang="en-US"/>
            </a:p>
          </p:txBody>
        </p:sp>
        <p:sp>
          <p:nvSpPr>
            <p:cNvPr id="270" name="Line 90"/>
            <p:cNvSpPr>
              <a:spLocks noChangeShapeType="1"/>
            </p:cNvSpPr>
            <p:nvPr/>
          </p:nvSpPr>
          <p:spPr bwMode="auto">
            <a:xfrm>
              <a:off x="914400" y="3771900"/>
              <a:ext cx="381000" cy="0"/>
            </a:xfrm>
            <a:prstGeom prst="line">
              <a:avLst/>
            </a:prstGeom>
            <a:noFill/>
            <a:ln w="12700">
              <a:solidFill>
                <a:schemeClr val="tx1"/>
              </a:solidFill>
              <a:miter lim="800000"/>
              <a:headEnd/>
              <a:tailEnd/>
            </a:ln>
            <a:effectLst/>
          </p:spPr>
          <p:txBody>
            <a:bodyPr wrap="none"/>
            <a:lstStyle/>
            <a:p>
              <a:endParaRPr lang="en-US"/>
            </a:p>
          </p:txBody>
        </p:sp>
        <p:sp>
          <p:nvSpPr>
            <p:cNvPr id="271" name="Line 91"/>
            <p:cNvSpPr>
              <a:spLocks noChangeShapeType="1"/>
            </p:cNvSpPr>
            <p:nvPr/>
          </p:nvSpPr>
          <p:spPr bwMode="auto">
            <a:xfrm>
              <a:off x="914400" y="4352925"/>
              <a:ext cx="381000" cy="0"/>
            </a:xfrm>
            <a:prstGeom prst="line">
              <a:avLst/>
            </a:prstGeom>
            <a:noFill/>
            <a:ln w="12700">
              <a:solidFill>
                <a:schemeClr val="tx1"/>
              </a:solidFill>
              <a:miter lim="800000"/>
              <a:headEnd/>
              <a:tailEnd/>
            </a:ln>
            <a:effectLst/>
          </p:spPr>
          <p:txBody>
            <a:bodyPr wrap="none"/>
            <a:lstStyle/>
            <a:p>
              <a:endParaRPr lang="en-US"/>
            </a:p>
          </p:txBody>
        </p:sp>
        <p:sp>
          <p:nvSpPr>
            <p:cNvPr id="272" name="Line 92"/>
            <p:cNvSpPr>
              <a:spLocks noChangeShapeType="1"/>
            </p:cNvSpPr>
            <p:nvPr/>
          </p:nvSpPr>
          <p:spPr bwMode="auto">
            <a:xfrm>
              <a:off x="914400" y="4933950"/>
              <a:ext cx="381000" cy="0"/>
            </a:xfrm>
            <a:prstGeom prst="line">
              <a:avLst/>
            </a:prstGeom>
            <a:noFill/>
            <a:ln w="12700">
              <a:solidFill>
                <a:schemeClr val="tx1"/>
              </a:solidFill>
              <a:miter lim="800000"/>
              <a:headEnd/>
              <a:tailEnd/>
            </a:ln>
            <a:effectLst/>
          </p:spPr>
          <p:txBody>
            <a:bodyPr wrap="none"/>
            <a:lstStyle/>
            <a:p>
              <a:endParaRPr lang="en-US"/>
            </a:p>
          </p:txBody>
        </p:sp>
        <p:sp>
          <p:nvSpPr>
            <p:cNvPr id="273" name="Line 93"/>
            <p:cNvSpPr>
              <a:spLocks noChangeShapeType="1"/>
            </p:cNvSpPr>
            <p:nvPr/>
          </p:nvSpPr>
          <p:spPr bwMode="auto">
            <a:xfrm>
              <a:off x="914400" y="5514975"/>
              <a:ext cx="381000" cy="0"/>
            </a:xfrm>
            <a:prstGeom prst="line">
              <a:avLst/>
            </a:prstGeom>
            <a:noFill/>
            <a:ln w="12700">
              <a:solidFill>
                <a:schemeClr val="tx1"/>
              </a:solidFill>
              <a:miter lim="800000"/>
              <a:headEnd/>
              <a:tailEnd/>
            </a:ln>
            <a:effectLst/>
          </p:spPr>
          <p:txBody>
            <a:bodyPr wrap="none"/>
            <a:lstStyle/>
            <a:p>
              <a:endParaRPr lang="en-US"/>
            </a:p>
          </p:txBody>
        </p:sp>
        <p:sp>
          <p:nvSpPr>
            <p:cNvPr id="274" name="Line 94"/>
            <p:cNvSpPr>
              <a:spLocks noChangeShapeType="1"/>
            </p:cNvSpPr>
            <p:nvPr/>
          </p:nvSpPr>
          <p:spPr bwMode="auto">
            <a:xfrm>
              <a:off x="914400" y="6094412"/>
              <a:ext cx="381000" cy="0"/>
            </a:xfrm>
            <a:prstGeom prst="line">
              <a:avLst/>
            </a:prstGeom>
            <a:noFill/>
            <a:ln w="12700">
              <a:solidFill>
                <a:schemeClr val="tx1"/>
              </a:solidFill>
              <a:miter lim="800000"/>
              <a:headEnd/>
              <a:tailEnd/>
            </a:ln>
            <a:effectLst/>
          </p:spPr>
          <p:txBody>
            <a:bodyPr wrap="none"/>
            <a:lstStyle/>
            <a:p>
              <a:endParaRPr lang="en-US"/>
            </a:p>
          </p:txBody>
        </p:sp>
        <p:sp>
          <p:nvSpPr>
            <p:cNvPr id="275" name="Line 95"/>
            <p:cNvSpPr>
              <a:spLocks noChangeShapeType="1"/>
            </p:cNvSpPr>
            <p:nvPr/>
          </p:nvSpPr>
          <p:spPr bwMode="auto">
            <a:xfrm>
              <a:off x="914400" y="66754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76" name="Line 96"/>
            <p:cNvSpPr>
              <a:spLocks noChangeShapeType="1"/>
            </p:cNvSpPr>
            <p:nvPr/>
          </p:nvSpPr>
          <p:spPr bwMode="auto">
            <a:xfrm>
              <a:off x="914400" y="2586037"/>
              <a:ext cx="0" cy="4089400"/>
            </a:xfrm>
            <a:prstGeom prst="line">
              <a:avLst/>
            </a:prstGeom>
            <a:noFill/>
            <a:ln w="28575" cap="sq">
              <a:solidFill>
                <a:schemeClr val="tx1"/>
              </a:solidFill>
              <a:miter lim="800000"/>
              <a:headEnd/>
              <a:tailEnd/>
            </a:ln>
            <a:effectLst/>
          </p:spPr>
          <p:txBody>
            <a:bodyPr wrap="none"/>
            <a:lstStyle/>
            <a:p>
              <a:endParaRPr lang="en-US"/>
            </a:p>
          </p:txBody>
        </p:sp>
        <p:sp>
          <p:nvSpPr>
            <p:cNvPr id="277" name="Line 97"/>
            <p:cNvSpPr>
              <a:spLocks noChangeShapeType="1"/>
            </p:cNvSpPr>
            <p:nvPr/>
          </p:nvSpPr>
          <p:spPr bwMode="auto">
            <a:xfrm>
              <a:off x="1295400" y="4352925"/>
              <a:ext cx="0" cy="581025"/>
            </a:xfrm>
            <a:prstGeom prst="line">
              <a:avLst/>
            </a:prstGeom>
            <a:noFill/>
            <a:ln w="12700">
              <a:solidFill>
                <a:schemeClr val="tx1"/>
              </a:solidFill>
              <a:miter lim="800000"/>
              <a:headEnd/>
              <a:tailEnd/>
            </a:ln>
            <a:effectLst/>
          </p:spPr>
          <p:txBody>
            <a:bodyPr wrap="none"/>
            <a:lstStyle/>
            <a:p>
              <a:endParaRPr lang="en-US"/>
            </a:p>
          </p:txBody>
        </p:sp>
        <p:sp>
          <p:nvSpPr>
            <p:cNvPr id="278" name="Line 98"/>
            <p:cNvSpPr>
              <a:spLocks noChangeShapeType="1"/>
            </p:cNvSpPr>
            <p:nvPr/>
          </p:nvSpPr>
          <p:spPr bwMode="auto">
            <a:xfrm>
              <a:off x="1295400" y="2586037"/>
              <a:ext cx="0" cy="1766888"/>
            </a:xfrm>
            <a:prstGeom prst="line">
              <a:avLst/>
            </a:prstGeom>
            <a:noFill/>
            <a:ln w="28575" cap="sq">
              <a:solidFill>
                <a:schemeClr val="tx1"/>
              </a:solidFill>
              <a:miter lim="800000"/>
              <a:headEnd/>
              <a:tailEnd/>
            </a:ln>
            <a:effectLst/>
          </p:spPr>
          <p:txBody>
            <a:bodyPr wrap="none"/>
            <a:lstStyle/>
            <a:p>
              <a:endParaRPr lang="en-US"/>
            </a:p>
          </p:txBody>
        </p:sp>
        <p:sp>
          <p:nvSpPr>
            <p:cNvPr id="279" name="Line 99"/>
            <p:cNvSpPr>
              <a:spLocks noChangeShapeType="1"/>
            </p:cNvSpPr>
            <p:nvPr/>
          </p:nvSpPr>
          <p:spPr bwMode="auto">
            <a:xfrm>
              <a:off x="1295400" y="4324350"/>
              <a:ext cx="0" cy="2351088"/>
            </a:xfrm>
            <a:prstGeom prst="line">
              <a:avLst/>
            </a:prstGeom>
            <a:noFill/>
            <a:ln w="28575" cap="sq">
              <a:solidFill>
                <a:schemeClr val="tx1"/>
              </a:solidFill>
              <a:miter lim="800000"/>
              <a:headEnd/>
              <a:tailEnd/>
            </a:ln>
            <a:effectLst/>
          </p:spPr>
          <p:txBody>
            <a:bodyPr wrap="none"/>
            <a:lstStyle/>
            <a:p>
              <a:endParaRPr lang="en-US"/>
            </a:p>
          </p:txBody>
        </p:sp>
        <p:sp>
          <p:nvSpPr>
            <p:cNvPr id="280" name="Rectangle 100"/>
            <p:cNvSpPr>
              <a:spLocks noChangeArrowheads="1"/>
            </p:cNvSpPr>
            <p:nvPr/>
          </p:nvSpPr>
          <p:spPr bwMode="auto">
            <a:xfrm>
              <a:off x="7734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81" name="Rectangle 101"/>
            <p:cNvSpPr>
              <a:spLocks noChangeArrowheads="1"/>
            </p:cNvSpPr>
            <p:nvPr/>
          </p:nvSpPr>
          <p:spPr bwMode="auto">
            <a:xfrm>
              <a:off x="7162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82" name="Rectangle 102"/>
            <p:cNvSpPr>
              <a:spLocks noChangeArrowheads="1"/>
            </p:cNvSpPr>
            <p:nvPr/>
          </p:nvSpPr>
          <p:spPr bwMode="auto">
            <a:xfrm>
              <a:off x="6591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83" name="Rectangle 103"/>
            <p:cNvSpPr>
              <a:spLocks noChangeArrowheads="1"/>
            </p:cNvSpPr>
            <p:nvPr/>
          </p:nvSpPr>
          <p:spPr bwMode="auto">
            <a:xfrm>
              <a:off x="6019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84" name="Line 104"/>
            <p:cNvSpPr>
              <a:spLocks noChangeShapeType="1"/>
            </p:cNvSpPr>
            <p:nvPr/>
          </p:nvSpPr>
          <p:spPr bwMode="auto">
            <a:xfrm>
              <a:off x="6019800" y="33480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85" name="Line 105"/>
            <p:cNvSpPr>
              <a:spLocks noChangeShapeType="1"/>
            </p:cNvSpPr>
            <p:nvPr/>
          </p:nvSpPr>
          <p:spPr bwMode="auto">
            <a:xfrm>
              <a:off x="6019800" y="39322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86" name="Line 106"/>
            <p:cNvSpPr>
              <a:spLocks noChangeShapeType="1"/>
            </p:cNvSpPr>
            <p:nvPr/>
          </p:nvSpPr>
          <p:spPr bwMode="auto">
            <a:xfrm>
              <a:off x="6019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87" name="Line 107"/>
            <p:cNvSpPr>
              <a:spLocks noChangeShapeType="1"/>
            </p:cNvSpPr>
            <p:nvPr/>
          </p:nvSpPr>
          <p:spPr bwMode="auto">
            <a:xfrm>
              <a:off x="6591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88" name="Line 108"/>
            <p:cNvSpPr>
              <a:spLocks noChangeShapeType="1"/>
            </p:cNvSpPr>
            <p:nvPr/>
          </p:nvSpPr>
          <p:spPr bwMode="auto">
            <a:xfrm>
              <a:off x="71628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89" name="Line 109"/>
            <p:cNvSpPr>
              <a:spLocks noChangeShapeType="1"/>
            </p:cNvSpPr>
            <p:nvPr/>
          </p:nvSpPr>
          <p:spPr bwMode="auto">
            <a:xfrm>
              <a:off x="7734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90" name="Line 110"/>
            <p:cNvSpPr>
              <a:spLocks noChangeShapeType="1"/>
            </p:cNvSpPr>
            <p:nvPr/>
          </p:nvSpPr>
          <p:spPr bwMode="auto">
            <a:xfrm>
              <a:off x="8305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91"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292"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293"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smtClean="0">
                  <a:latin typeface="+mj-lt"/>
                </a:rPr>
                <a:t>1</a:t>
              </a:r>
              <a:endParaRPr lang="en-US" sz="2800" dirty="0">
                <a:latin typeface="+mj-lt"/>
              </a:endParaRPr>
            </a:p>
          </p:txBody>
        </p:sp>
        <p:sp>
          <p:nvSpPr>
            <p:cNvPr id="294"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295"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296"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297"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298"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299"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0"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1"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2"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3"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4"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5"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6"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7"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8"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9"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10"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11"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12"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13"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14" name="Line 135"/>
            <p:cNvSpPr>
              <a:spLocks noChangeShapeType="1"/>
            </p:cNvSpPr>
            <p:nvPr/>
          </p:nvSpPr>
          <p:spPr bwMode="auto">
            <a:xfrm>
              <a:off x="6019800" y="3957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15"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16"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17"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18"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19"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20"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21" name="Rectangle 5"/>
            <p:cNvSpPr>
              <a:spLocks noChangeArrowheads="1"/>
            </p:cNvSpPr>
            <p:nvPr/>
          </p:nvSpPr>
          <p:spPr bwMode="auto">
            <a:xfrm>
              <a:off x="3943353"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2" name="Rectangle 6"/>
            <p:cNvSpPr>
              <a:spLocks noChangeArrowheads="1"/>
            </p:cNvSpPr>
            <p:nvPr/>
          </p:nvSpPr>
          <p:spPr bwMode="auto">
            <a:xfrm>
              <a:off x="3314702"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23" name="Rectangle 7"/>
            <p:cNvSpPr>
              <a:spLocks noChangeArrowheads="1"/>
            </p:cNvSpPr>
            <p:nvPr/>
          </p:nvSpPr>
          <p:spPr bwMode="auto">
            <a:xfrm>
              <a:off x="2686051"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4" name="Rectangle 8"/>
            <p:cNvSpPr>
              <a:spLocks noChangeArrowheads="1"/>
            </p:cNvSpPr>
            <p:nvPr/>
          </p:nvSpPr>
          <p:spPr bwMode="auto">
            <a:xfrm>
              <a:off x="2057401"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5" name="Rectangle 9"/>
            <p:cNvSpPr>
              <a:spLocks noChangeArrowheads="1"/>
            </p:cNvSpPr>
            <p:nvPr/>
          </p:nvSpPr>
          <p:spPr bwMode="auto">
            <a:xfrm>
              <a:off x="3943353"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26" name="Rectangle 10"/>
            <p:cNvSpPr>
              <a:spLocks noChangeArrowheads="1"/>
            </p:cNvSpPr>
            <p:nvPr/>
          </p:nvSpPr>
          <p:spPr bwMode="auto">
            <a:xfrm>
              <a:off x="3314702"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7" name="Rectangle 11"/>
            <p:cNvSpPr>
              <a:spLocks noChangeArrowheads="1"/>
            </p:cNvSpPr>
            <p:nvPr/>
          </p:nvSpPr>
          <p:spPr bwMode="auto">
            <a:xfrm>
              <a:off x="2686051"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8" name="Rectangle 12"/>
            <p:cNvSpPr>
              <a:spLocks noChangeArrowheads="1"/>
            </p:cNvSpPr>
            <p:nvPr/>
          </p:nvSpPr>
          <p:spPr bwMode="auto">
            <a:xfrm>
              <a:off x="2057401"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9" name="Rectangle 13"/>
            <p:cNvSpPr>
              <a:spLocks noChangeArrowheads="1"/>
            </p:cNvSpPr>
            <p:nvPr/>
          </p:nvSpPr>
          <p:spPr bwMode="auto">
            <a:xfrm>
              <a:off x="3943353"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0" name="Rectangle 14"/>
            <p:cNvSpPr>
              <a:spLocks noChangeArrowheads="1"/>
            </p:cNvSpPr>
            <p:nvPr/>
          </p:nvSpPr>
          <p:spPr bwMode="auto">
            <a:xfrm>
              <a:off x="3314702"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1" name="Rectangle 15"/>
            <p:cNvSpPr>
              <a:spLocks noChangeArrowheads="1"/>
            </p:cNvSpPr>
            <p:nvPr/>
          </p:nvSpPr>
          <p:spPr bwMode="auto">
            <a:xfrm>
              <a:off x="2686051"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2" name="Rectangle 16"/>
            <p:cNvSpPr>
              <a:spLocks noChangeArrowheads="1"/>
            </p:cNvSpPr>
            <p:nvPr/>
          </p:nvSpPr>
          <p:spPr bwMode="auto">
            <a:xfrm>
              <a:off x="2057401"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3" name="Rectangle 17"/>
            <p:cNvSpPr>
              <a:spLocks noChangeArrowheads="1"/>
            </p:cNvSpPr>
            <p:nvPr/>
          </p:nvSpPr>
          <p:spPr bwMode="auto">
            <a:xfrm>
              <a:off x="3943353"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4" name="Rectangle 18"/>
            <p:cNvSpPr>
              <a:spLocks noChangeArrowheads="1"/>
            </p:cNvSpPr>
            <p:nvPr/>
          </p:nvSpPr>
          <p:spPr bwMode="auto">
            <a:xfrm>
              <a:off x="3314702"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5" name="Rectangle 19"/>
            <p:cNvSpPr>
              <a:spLocks noChangeArrowheads="1"/>
            </p:cNvSpPr>
            <p:nvPr/>
          </p:nvSpPr>
          <p:spPr bwMode="auto">
            <a:xfrm>
              <a:off x="2686051"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6" name="Rectangle 20"/>
            <p:cNvSpPr>
              <a:spLocks noChangeArrowheads="1"/>
            </p:cNvSpPr>
            <p:nvPr/>
          </p:nvSpPr>
          <p:spPr bwMode="auto">
            <a:xfrm>
              <a:off x="2057401"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7" name="Rectangle 21"/>
            <p:cNvSpPr>
              <a:spLocks noChangeArrowheads="1"/>
            </p:cNvSpPr>
            <p:nvPr/>
          </p:nvSpPr>
          <p:spPr bwMode="auto">
            <a:xfrm>
              <a:off x="3943353"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8" name="Rectangle 22"/>
            <p:cNvSpPr>
              <a:spLocks noChangeArrowheads="1"/>
            </p:cNvSpPr>
            <p:nvPr/>
          </p:nvSpPr>
          <p:spPr bwMode="auto">
            <a:xfrm>
              <a:off x="3314702"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9" name="Rectangle 23"/>
            <p:cNvSpPr>
              <a:spLocks noChangeArrowheads="1"/>
            </p:cNvSpPr>
            <p:nvPr/>
          </p:nvSpPr>
          <p:spPr bwMode="auto">
            <a:xfrm>
              <a:off x="2686051"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0" name="Rectangle 24"/>
            <p:cNvSpPr>
              <a:spLocks noChangeArrowheads="1"/>
            </p:cNvSpPr>
            <p:nvPr/>
          </p:nvSpPr>
          <p:spPr bwMode="auto">
            <a:xfrm>
              <a:off x="2057401"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1" name="Rectangle 25"/>
            <p:cNvSpPr>
              <a:spLocks noChangeArrowheads="1"/>
            </p:cNvSpPr>
            <p:nvPr/>
          </p:nvSpPr>
          <p:spPr bwMode="auto">
            <a:xfrm>
              <a:off x="3943353"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2" name="Rectangle 26"/>
            <p:cNvSpPr>
              <a:spLocks noChangeArrowheads="1"/>
            </p:cNvSpPr>
            <p:nvPr/>
          </p:nvSpPr>
          <p:spPr bwMode="auto">
            <a:xfrm>
              <a:off x="3314702"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3" name="Rectangle 27"/>
            <p:cNvSpPr>
              <a:spLocks noChangeArrowheads="1"/>
            </p:cNvSpPr>
            <p:nvPr/>
          </p:nvSpPr>
          <p:spPr bwMode="auto">
            <a:xfrm>
              <a:off x="2686051"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4" name="Rectangle 28"/>
            <p:cNvSpPr>
              <a:spLocks noChangeArrowheads="1"/>
            </p:cNvSpPr>
            <p:nvPr/>
          </p:nvSpPr>
          <p:spPr bwMode="auto">
            <a:xfrm>
              <a:off x="2057401"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5" name="Rectangle 29"/>
            <p:cNvSpPr>
              <a:spLocks noChangeArrowheads="1"/>
            </p:cNvSpPr>
            <p:nvPr/>
          </p:nvSpPr>
          <p:spPr bwMode="auto">
            <a:xfrm>
              <a:off x="3943353"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6" name="Rectangle 30"/>
            <p:cNvSpPr>
              <a:spLocks noChangeArrowheads="1"/>
            </p:cNvSpPr>
            <p:nvPr/>
          </p:nvSpPr>
          <p:spPr bwMode="auto">
            <a:xfrm>
              <a:off x="3314702"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47" name="Rectangle 31"/>
            <p:cNvSpPr>
              <a:spLocks noChangeArrowheads="1"/>
            </p:cNvSpPr>
            <p:nvPr/>
          </p:nvSpPr>
          <p:spPr bwMode="auto">
            <a:xfrm>
              <a:off x="2686051"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8" name="Rectangle 32"/>
            <p:cNvSpPr>
              <a:spLocks noChangeArrowheads="1"/>
            </p:cNvSpPr>
            <p:nvPr/>
          </p:nvSpPr>
          <p:spPr bwMode="auto">
            <a:xfrm>
              <a:off x="2057401"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49" name="Line 33"/>
            <p:cNvSpPr>
              <a:spLocks noChangeShapeType="1"/>
            </p:cNvSpPr>
            <p:nvPr/>
          </p:nvSpPr>
          <p:spPr bwMode="auto">
            <a:xfrm>
              <a:off x="2057401" y="2586037"/>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0" name="Line 34"/>
            <p:cNvSpPr>
              <a:spLocks noChangeShapeType="1"/>
            </p:cNvSpPr>
            <p:nvPr/>
          </p:nvSpPr>
          <p:spPr bwMode="auto">
            <a:xfrm>
              <a:off x="2057401" y="3181350"/>
              <a:ext cx="2514603" cy="0"/>
            </a:xfrm>
            <a:prstGeom prst="line">
              <a:avLst/>
            </a:prstGeom>
            <a:noFill/>
            <a:ln w="12700">
              <a:solidFill>
                <a:schemeClr val="tx1"/>
              </a:solidFill>
              <a:miter lim="800000"/>
              <a:headEnd/>
              <a:tailEnd/>
            </a:ln>
            <a:effectLst/>
          </p:spPr>
          <p:txBody>
            <a:bodyPr wrap="none"/>
            <a:lstStyle/>
            <a:p>
              <a:endParaRPr lang="en-US"/>
            </a:p>
          </p:txBody>
        </p:sp>
        <p:sp>
          <p:nvSpPr>
            <p:cNvPr id="351" name="Line 35"/>
            <p:cNvSpPr>
              <a:spLocks noChangeShapeType="1"/>
            </p:cNvSpPr>
            <p:nvPr/>
          </p:nvSpPr>
          <p:spPr bwMode="auto">
            <a:xfrm>
              <a:off x="2057401" y="3729037"/>
              <a:ext cx="2514603" cy="0"/>
            </a:xfrm>
            <a:prstGeom prst="line">
              <a:avLst/>
            </a:prstGeom>
            <a:noFill/>
            <a:ln w="12700">
              <a:solidFill>
                <a:schemeClr val="tx1"/>
              </a:solidFill>
              <a:miter lim="800000"/>
              <a:headEnd/>
              <a:tailEnd/>
            </a:ln>
            <a:effectLst/>
          </p:spPr>
          <p:txBody>
            <a:bodyPr wrap="none"/>
            <a:lstStyle/>
            <a:p>
              <a:endParaRPr lang="en-US"/>
            </a:p>
          </p:txBody>
        </p:sp>
        <p:sp>
          <p:nvSpPr>
            <p:cNvPr id="352" name="Line 36"/>
            <p:cNvSpPr>
              <a:spLocks noChangeShapeType="1"/>
            </p:cNvSpPr>
            <p:nvPr/>
          </p:nvSpPr>
          <p:spPr bwMode="auto">
            <a:xfrm>
              <a:off x="2057401" y="4324350"/>
              <a:ext cx="2514603" cy="0"/>
            </a:xfrm>
            <a:prstGeom prst="line">
              <a:avLst/>
            </a:prstGeom>
            <a:noFill/>
            <a:ln w="12700">
              <a:solidFill>
                <a:schemeClr val="tx1"/>
              </a:solidFill>
              <a:miter lim="800000"/>
              <a:headEnd/>
              <a:tailEnd/>
            </a:ln>
            <a:effectLst/>
          </p:spPr>
          <p:txBody>
            <a:bodyPr wrap="none"/>
            <a:lstStyle/>
            <a:p>
              <a:endParaRPr lang="en-US"/>
            </a:p>
          </p:txBody>
        </p:sp>
        <p:sp>
          <p:nvSpPr>
            <p:cNvPr id="353" name="Line 37"/>
            <p:cNvSpPr>
              <a:spLocks noChangeShapeType="1"/>
            </p:cNvSpPr>
            <p:nvPr/>
          </p:nvSpPr>
          <p:spPr bwMode="auto">
            <a:xfrm>
              <a:off x="2057401" y="4921250"/>
              <a:ext cx="2514603" cy="0"/>
            </a:xfrm>
            <a:prstGeom prst="line">
              <a:avLst/>
            </a:prstGeom>
            <a:noFill/>
            <a:ln w="12700">
              <a:solidFill>
                <a:schemeClr val="tx1"/>
              </a:solidFill>
              <a:miter lim="800000"/>
              <a:headEnd/>
              <a:tailEnd/>
            </a:ln>
            <a:effectLst/>
          </p:spPr>
          <p:txBody>
            <a:bodyPr wrap="none"/>
            <a:lstStyle/>
            <a:p>
              <a:endParaRPr lang="en-US"/>
            </a:p>
          </p:txBody>
        </p:sp>
        <p:sp>
          <p:nvSpPr>
            <p:cNvPr id="354" name="Line 38"/>
            <p:cNvSpPr>
              <a:spLocks noChangeShapeType="1"/>
            </p:cNvSpPr>
            <p:nvPr/>
          </p:nvSpPr>
          <p:spPr bwMode="auto">
            <a:xfrm>
              <a:off x="2057401" y="5516562"/>
              <a:ext cx="2514603" cy="0"/>
            </a:xfrm>
            <a:prstGeom prst="line">
              <a:avLst/>
            </a:prstGeom>
            <a:noFill/>
            <a:ln w="12700">
              <a:solidFill>
                <a:schemeClr val="tx1"/>
              </a:solidFill>
              <a:miter lim="800000"/>
              <a:headEnd/>
              <a:tailEnd/>
            </a:ln>
            <a:effectLst/>
          </p:spPr>
          <p:txBody>
            <a:bodyPr wrap="none"/>
            <a:lstStyle/>
            <a:p>
              <a:endParaRPr lang="en-US"/>
            </a:p>
          </p:txBody>
        </p:sp>
        <p:sp>
          <p:nvSpPr>
            <p:cNvPr id="355" name="Line 39"/>
            <p:cNvSpPr>
              <a:spLocks noChangeShapeType="1"/>
            </p:cNvSpPr>
            <p:nvPr/>
          </p:nvSpPr>
          <p:spPr bwMode="auto">
            <a:xfrm>
              <a:off x="2057401" y="6110287"/>
              <a:ext cx="2514603" cy="0"/>
            </a:xfrm>
            <a:prstGeom prst="line">
              <a:avLst/>
            </a:prstGeom>
            <a:noFill/>
            <a:ln w="12700">
              <a:solidFill>
                <a:schemeClr val="tx1"/>
              </a:solidFill>
              <a:miter lim="800000"/>
              <a:headEnd/>
              <a:tailEnd/>
            </a:ln>
            <a:effectLst/>
          </p:spPr>
          <p:txBody>
            <a:bodyPr wrap="none"/>
            <a:lstStyle/>
            <a:p>
              <a:endParaRPr lang="en-US"/>
            </a:p>
          </p:txBody>
        </p:sp>
        <p:sp>
          <p:nvSpPr>
            <p:cNvPr id="356" name="Line 40"/>
            <p:cNvSpPr>
              <a:spLocks noChangeShapeType="1"/>
            </p:cNvSpPr>
            <p:nvPr/>
          </p:nvSpPr>
          <p:spPr bwMode="auto">
            <a:xfrm>
              <a:off x="2057401" y="6705600"/>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7" name="Line 41"/>
            <p:cNvSpPr>
              <a:spLocks noChangeShapeType="1"/>
            </p:cNvSpPr>
            <p:nvPr/>
          </p:nvSpPr>
          <p:spPr bwMode="auto">
            <a:xfrm>
              <a:off x="2057401" y="25860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58" name="Line 42"/>
            <p:cNvSpPr>
              <a:spLocks noChangeShapeType="1"/>
            </p:cNvSpPr>
            <p:nvPr/>
          </p:nvSpPr>
          <p:spPr bwMode="auto">
            <a:xfrm>
              <a:off x="2686051"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59" name="Line 43"/>
            <p:cNvSpPr>
              <a:spLocks noChangeShapeType="1"/>
            </p:cNvSpPr>
            <p:nvPr/>
          </p:nvSpPr>
          <p:spPr bwMode="auto">
            <a:xfrm>
              <a:off x="3314702"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60" name="Line 44"/>
            <p:cNvSpPr>
              <a:spLocks noChangeShapeType="1"/>
            </p:cNvSpPr>
            <p:nvPr/>
          </p:nvSpPr>
          <p:spPr bwMode="auto">
            <a:xfrm>
              <a:off x="3943353"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61" name="Line 45"/>
            <p:cNvSpPr>
              <a:spLocks noChangeShapeType="1"/>
            </p:cNvSpPr>
            <p:nvPr/>
          </p:nvSpPr>
          <p:spPr bwMode="auto">
            <a:xfrm>
              <a:off x="4572003" y="25860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62" name="Text Box 4"/>
            <p:cNvSpPr txBox="1">
              <a:spLocks noChangeArrowheads="1"/>
            </p:cNvSpPr>
            <p:nvPr/>
          </p:nvSpPr>
          <p:spPr bwMode="auto">
            <a:xfrm>
              <a:off x="1951038" y="2052637"/>
              <a:ext cx="3870329"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a:t>
              </a:r>
              <a:r>
                <a:rPr lang="en-US" b="1" dirty="0" smtClean="0">
                  <a:solidFill>
                    <a:srgbClr val="008000"/>
                  </a:solidFill>
                </a:rPr>
                <a:t>matrix (Shingles x Documents) </a:t>
              </a:r>
              <a:endParaRPr lang="en-US" b="1" dirty="0">
                <a:solidFill>
                  <a:srgbClr val="008000"/>
                </a:solidFill>
              </a:endParaRPr>
            </a:p>
          </p:txBody>
        </p:sp>
      </p:grpSp>
      <p:graphicFrame>
        <p:nvGraphicFramePr>
          <p:cNvPr id="363" name="Group 46"/>
          <p:cNvGraphicFramePr>
            <a:graphicFrameLocks noGrp="1"/>
          </p:cNvGraphicFramePr>
          <p:nvPr>
            <p:extLst>
              <p:ext uri="{D42A27DB-BD31-4B8C-83A1-F6EECF244321}">
                <p14:modId xmlns:p14="http://schemas.microsoft.com/office/powerpoint/2010/main" val="876036982"/>
              </p:ext>
            </p:extLst>
          </p:nvPr>
        </p:nvGraphicFramePr>
        <p:xfrm>
          <a:off x="1371600" y="2133600"/>
          <a:ext cx="381000" cy="4089401"/>
        </p:xfrm>
        <a:graphic>
          <a:graphicData uri="http://schemas.openxmlformats.org/drawingml/2006/table">
            <a:tbl>
              <a:tblPr/>
              <a:tblGrid>
                <a:gridCol w="381000"/>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r>
            </a:tbl>
          </a:graphicData>
        </a:graphic>
      </p:graphicFrame>
      <p:sp>
        <p:nvSpPr>
          <p:cNvPr id="364" name="Text Box 4"/>
          <p:cNvSpPr txBox="1">
            <a:spLocks noChangeArrowheads="1"/>
          </p:cNvSpPr>
          <p:nvPr/>
        </p:nvSpPr>
        <p:spPr bwMode="auto">
          <a:xfrm>
            <a:off x="274079" y="1600200"/>
            <a:ext cx="1617238" cy="369332"/>
          </a:xfrm>
          <a:prstGeom prst="rect">
            <a:avLst/>
          </a:prstGeom>
          <a:noFill/>
          <a:ln w="9525">
            <a:noFill/>
            <a:miter lim="800000"/>
            <a:headEnd/>
            <a:tailEnd/>
          </a:ln>
          <a:effectLst/>
        </p:spPr>
        <p:txBody>
          <a:bodyPr wrap="none">
            <a:spAutoFit/>
          </a:bodyPr>
          <a:lstStyle/>
          <a:p>
            <a:r>
              <a:rPr lang="en-US" b="1" dirty="0" smtClean="0">
                <a:solidFill>
                  <a:srgbClr val="008000"/>
                </a:solidFill>
              </a:rPr>
              <a:t>Permutation </a:t>
            </a:r>
            <a:r>
              <a:rPr lang="en-US" b="1" dirty="0" smtClean="0">
                <a:solidFill>
                  <a:srgbClr val="008000"/>
                </a:solidFill>
                <a:sym typeface="Symbol"/>
              </a:rPr>
              <a:t></a:t>
            </a:r>
            <a:endParaRPr lang="en-US" b="1" dirty="0">
              <a:solidFill>
                <a:srgbClr val="008000"/>
              </a:solidFill>
            </a:endParaRPr>
          </a:p>
        </p:txBody>
      </p:sp>
    </p:spTree>
    <p:extLst>
      <p:ext uri="{BB962C8B-B14F-4D97-AF65-F5344CB8AC3E}">
        <p14:creationId xmlns:p14="http://schemas.microsoft.com/office/powerpoint/2010/main" val="2767874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smtClean="0"/>
              <a:t>Min-Hash </a:t>
            </a:r>
            <a:r>
              <a:rPr lang="en-US" dirty="0"/>
              <a:t>Signatures</a:t>
            </a:r>
          </a:p>
        </p:txBody>
      </p:sp>
      <mc:AlternateContent xmlns:mc="http://schemas.openxmlformats.org/markup-compatibility/2006" xmlns:a14="http://schemas.microsoft.com/office/drawing/2010/main">
        <mc:Choice Requires="a14">
          <p:sp>
            <p:nvSpPr>
              <p:cNvPr id="41987" name="Rectangle 3"/>
              <p:cNvSpPr>
                <a:spLocks noGrp="1" noChangeArrowheads="1"/>
              </p:cNvSpPr>
              <p:nvPr>
                <p:ph idx="1"/>
              </p:nvPr>
            </p:nvSpPr>
            <p:spPr>
              <a:xfrm>
                <a:off x="457200" y="1295400"/>
                <a:ext cx="8686800" cy="5410200"/>
              </a:xfrm>
            </p:spPr>
            <p:txBody>
              <a:bodyPr>
                <a:normAutofit/>
              </a:bodyPr>
              <a:lstStyle/>
              <a:p>
                <a:r>
                  <a:rPr lang="en-US" b="1" dirty="0">
                    <a:solidFill>
                      <a:srgbClr val="D60093"/>
                    </a:solidFill>
                  </a:rPr>
                  <a:t>Pick </a:t>
                </a:r>
                <a:r>
                  <a:rPr lang="en-US" b="1" dirty="0" smtClean="0">
                    <a:solidFill>
                      <a:srgbClr val="D60093"/>
                    </a:solidFill>
                  </a:rPr>
                  <a:t>K=100 </a:t>
                </a:r>
                <a:r>
                  <a:rPr lang="en-US" b="1" dirty="0">
                    <a:solidFill>
                      <a:srgbClr val="D60093"/>
                    </a:solidFill>
                  </a:rPr>
                  <a:t>random permutations of the </a:t>
                </a:r>
                <a:r>
                  <a:rPr lang="en-US" b="1" dirty="0" smtClean="0">
                    <a:solidFill>
                      <a:srgbClr val="D60093"/>
                    </a:solidFill>
                  </a:rPr>
                  <a:t>rows</a:t>
                </a:r>
                <a:endParaRPr lang="en-US" b="1" dirty="0">
                  <a:solidFill>
                    <a:srgbClr val="D60093"/>
                  </a:solidFill>
                </a:endParaRPr>
              </a:p>
              <a:p>
                <a:r>
                  <a:rPr lang="en-US" dirty="0"/>
                  <a:t>Think of </a:t>
                </a:r>
                <a:r>
                  <a:rPr lang="en-US" b="1" i="1" dirty="0" smtClean="0"/>
                  <a:t>sig</a:t>
                </a:r>
                <a:r>
                  <a:rPr lang="en-US" b="1" dirty="0" smtClean="0"/>
                  <a:t>(C</a:t>
                </a:r>
                <a:r>
                  <a:rPr lang="en-US" b="1" dirty="0"/>
                  <a:t>)</a:t>
                </a:r>
                <a:r>
                  <a:rPr lang="en-US" dirty="0"/>
                  <a:t> as a column </a:t>
                </a:r>
                <a:r>
                  <a:rPr lang="en-US" dirty="0" smtClean="0"/>
                  <a:t>vector</a:t>
                </a:r>
                <a:endParaRPr lang="en-US" dirty="0"/>
              </a:p>
              <a:p>
                <a:r>
                  <a:rPr lang="en-US" b="1" dirty="0" smtClean="0"/>
                  <a:t>s</a:t>
                </a:r>
                <a:r>
                  <a:rPr lang="en-US" b="1" i="1" dirty="0" smtClean="0"/>
                  <a:t>ig</a:t>
                </a:r>
                <a:r>
                  <a:rPr lang="en-US" b="1" dirty="0" smtClean="0"/>
                  <a:t>(C</a:t>
                </a:r>
                <a:r>
                  <a:rPr lang="en-US" b="1" dirty="0"/>
                  <a:t>)[</a:t>
                </a:r>
                <a:r>
                  <a:rPr lang="en-US" b="1" dirty="0" err="1"/>
                  <a:t>i</a:t>
                </a:r>
                <a:r>
                  <a:rPr lang="en-US" b="1" dirty="0"/>
                  <a:t>] =</a:t>
                </a:r>
                <a:r>
                  <a:rPr lang="en-US" dirty="0"/>
                  <a:t> </a:t>
                </a:r>
                <a:r>
                  <a:rPr lang="en-US" dirty="0" smtClean="0"/>
                  <a:t>according </a:t>
                </a:r>
                <a:r>
                  <a:rPr lang="en-US" dirty="0"/>
                  <a:t>to the </a:t>
                </a:r>
                <a:r>
                  <a:rPr lang="en-US" i="1" dirty="0" err="1" smtClean="0"/>
                  <a:t>i-</a:t>
                </a:r>
                <a:r>
                  <a:rPr lang="en-US" dirty="0" err="1" smtClean="0"/>
                  <a:t>th</a:t>
                </a:r>
                <a:r>
                  <a:rPr lang="en-US" dirty="0" smtClean="0"/>
                  <a:t> </a:t>
                </a:r>
                <a:r>
                  <a:rPr lang="en-US" dirty="0"/>
                  <a:t>permutation, the </a:t>
                </a:r>
                <a:r>
                  <a:rPr lang="en-US" dirty="0" smtClean="0"/>
                  <a:t>index of </a:t>
                </a:r>
                <a:r>
                  <a:rPr lang="en-US" dirty="0"/>
                  <a:t>the first row </a:t>
                </a:r>
                <a:r>
                  <a:rPr lang="en-US" dirty="0" smtClean="0"/>
                  <a:t>that </a:t>
                </a:r>
                <a:r>
                  <a:rPr lang="en-US" dirty="0"/>
                  <a:t>has a 1 in column </a:t>
                </a:r>
                <a:r>
                  <a:rPr lang="en-US" i="1" dirty="0" smtClean="0"/>
                  <a:t>C</a:t>
                </a:r>
              </a:p>
              <a:p>
                <a:pPr lvl="1">
                  <a:buNone/>
                </a:pPr>
                <a:r>
                  <a:rPr lang="en-US" sz="3200" b="1" i="1" dirty="0" smtClean="0">
                    <a:latin typeface="Times New Roman" pitchFamily="18" charset="0"/>
                    <a:cs typeface="Times New Roman" pitchFamily="18" charset="0"/>
                  </a:rPr>
                  <a:t>		sig</a:t>
                </a:r>
                <a:r>
                  <a:rPr lang="en-US" sz="3200" b="1" dirty="0" smtClean="0">
                    <a:latin typeface="Times New Roman" pitchFamily="18" charset="0"/>
                    <a:cs typeface="Times New Roman" pitchFamily="18" charset="0"/>
                  </a:rPr>
                  <a:t>(C)[</a:t>
                </a:r>
                <a:r>
                  <a:rPr lang="en-US" sz="3200" b="1" dirty="0" err="1" smtClean="0">
                    <a:latin typeface="Times New Roman" pitchFamily="18" charset="0"/>
                    <a:cs typeface="Times New Roman" pitchFamily="18" charset="0"/>
                  </a:rPr>
                  <a:t>i</a:t>
                </a:r>
                <a:r>
                  <a:rPr lang="en-US" sz="3200" b="1" dirty="0" smtClean="0">
                    <a:latin typeface="Times New Roman" pitchFamily="18" charset="0"/>
                    <a:cs typeface="Times New Roman" pitchFamily="18" charset="0"/>
                  </a:rPr>
                  <a:t>] = min (</a:t>
                </a:r>
                <a:r>
                  <a:rPr lang="en-US" sz="3200" b="1" dirty="0" smtClean="0">
                    <a:latin typeface="Times New Roman" pitchFamily="18" charset="0"/>
                    <a:cs typeface="Times New Roman" pitchFamily="18" charset="0"/>
                    <a:sym typeface="Symbol"/>
                  </a:rPr>
                  <a:t></a:t>
                </a:r>
                <a:r>
                  <a:rPr lang="en-US" sz="3200" b="1" baseline="-25000" dirty="0" err="1" smtClean="0">
                    <a:latin typeface="Times New Roman" pitchFamily="18" charset="0"/>
                    <a:cs typeface="Times New Roman" pitchFamily="18" charset="0"/>
                    <a:sym typeface="Symbol"/>
                  </a:rPr>
                  <a:t>i</a:t>
                </a:r>
                <a:r>
                  <a:rPr lang="en-US" sz="3200" b="1" dirty="0" smtClean="0">
                    <a:latin typeface="Times New Roman" pitchFamily="18" charset="0"/>
                    <a:cs typeface="Times New Roman" pitchFamily="18" charset="0"/>
                    <a:sym typeface="Symbol"/>
                  </a:rPr>
                  <a:t>(C))</a:t>
                </a:r>
                <a:endParaRPr lang="en-US" sz="3200" b="1" dirty="0" smtClean="0">
                  <a:latin typeface="Times New Roman" pitchFamily="18" charset="0"/>
                  <a:cs typeface="Times New Roman" pitchFamily="18" charset="0"/>
                </a:endParaRPr>
              </a:p>
              <a:p>
                <a:r>
                  <a:rPr lang="en-US" b="1" dirty="0" smtClean="0">
                    <a:solidFill>
                      <a:srgbClr val="0000FF"/>
                    </a:solidFill>
                  </a:rPr>
                  <a:t>Note:</a:t>
                </a:r>
                <a:r>
                  <a:rPr lang="en-US" dirty="0" smtClean="0"/>
                  <a:t> The sketch (signature) of document </a:t>
                </a:r>
                <a:r>
                  <a:rPr lang="en-US" i="1" dirty="0" smtClean="0"/>
                  <a:t>C</a:t>
                </a:r>
                <a:r>
                  <a:rPr lang="en-US" dirty="0" smtClean="0"/>
                  <a:t> is small  </a:t>
                </a:r>
                <a14:m>
                  <m:oMath xmlns:m="http://schemas.openxmlformats.org/officeDocument/2006/math">
                    <m:r>
                      <a:rPr lang="en-US" b="1" i="1" dirty="0" smtClean="0">
                        <a:solidFill>
                          <a:srgbClr val="0000FF"/>
                        </a:solidFill>
                        <a:latin typeface="Cambria Math"/>
                      </a:rPr>
                      <m:t>~</m:t>
                    </m:r>
                    <m:r>
                      <a:rPr lang="en-US" b="1" i="1" dirty="0" smtClean="0">
                        <a:solidFill>
                          <a:srgbClr val="0000FF"/>
                        </a:solidFill>
                        <a:latin typeface="Cambria Math"/>
                      </a:rPr>
                      <m:t>𝟏𝟎𝟎</m:t>
                    </m:r>
                  </m:oMath>
                </a14:m>
                <a:r>
                  <a:rPr lang="en-US" b="1" dirty="0" smtClean="0">
                    <a:solidFill>
                      <a:srgbClr val="0000FF"/>
                    </a:solidFill>
                  </a:rPr>
                  <a:t> bytes!</a:t>
                </a:r>
              </a:p>
              <a:p>
                <a:pPr lvl="8"/>
                <a:endParaRPr lang="en-US" dirty="0" smtClean="0"/>
              </a:p>
              <a:p>
                <a:r>
                  <a:rPr lang="en-US" b="1" dirty="0" smtClean="0">
                    <a:solidFill>
                      <a:srgbClr val="008000"/>
                    </a:solidFill>
                  </a:rPr>
                  <a:t>We achieved our goal!</a:t>
                </a:r>
                <a:r>
                  <a:rPr lang="en-US" b="1" dirty="0" smtClean="0"/>
                  <a:t> We “compressed” </a:t>
                </a:r>
                <a:br>
                  <a:rPr lang="en-US" b="1" dirty="0" smtClean="0"/>
                </a:br>
                <a:r>
                  <a:rPr lang="en-US" b="1" dirty="0" smtClean="0"/>
                  <a:t>long bit vectors into short signatures</a:t>
                </a:r>
              </a:p>
            </p:txBody>
          </p:sp>
        </mc:Choice>
        <mc:Fallback xmlns="">
          <p:sp>
            <p:nvSpPr>
              <p:cNvPr id="41987" name="Rectangle 3"/>
              <p:cNvSpPr>
                <a:spLocks noGrp="1" noRot="1" noChangeAspect="1" noMove="1" noResize="1" noEditPoints="1" noAdjustHandles="1" noChangeArrowheads="1" noChangeShapeType="1" noTextEdit="1"/>
              </p:cNvSpPr>
              <p:nvPr>
                <p:ph idx="1"/>
              </p:nvPr>
            </p:nvSpPr>
            <p:spPr>
              <a:xfrm>
                <a:off x="457200" y="1295400"/>
                <a:ext cx="8686800" cy="5410200"/>
              </a:xfrm>
              <a:blipFill rotWithShape="1">
                <a:blip r:embed="rId2"/>
                <a:stretch>
                  <a:fillRect t="-676" r="-1123"/>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D03F304B-AF2A-4425-83B2-D5FFE34E7216}" type="slidenum">
              <a:rPr lang="en-US"/>
              <a:pPr/>
              <a:t>38</a:t>
            </a:fld>
            <a:endParaRPr lang="en-US"/>
          </a:p>
        </p:txBody>
      </p:sp>
    </p:spTree>
    <p:extLst>
      <p:ext uri="{BB962C8B-B14F-4D97-AF65-F5344CB8AC3E}">
        <p14:creationId xmlns:p14="http://schemas.microsoft.com/office/powerpoint/2010/main" val="30193902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Trick</a:t>
            </a:r>
            <a:endParaRPr lang="en-US" dirty="0"/>
          </a:p>
        </p:txBody>
      </p:sp>
      <p:sp>
        <p:nvSpPr>
          <p:cNvPr id="3" name="Content Placeholder 2"/>
          <p:cNvSpPr>
            <a:spLocks noGrp="1"/>
          </p:cNvSpPr>
          <p:nvPr>
            <p:ph idx="1"/>
          </p:nvPr>
        </p:nvSpPr>
        <p:spPr>
          <a:xfrm>
            <a:off x="457200" y="1295400"/>
            <a:ext cx="8229600" cy="5486400"/>
          </a:xfrm>
        </p:spPr>
        <p:txBody>
          <a:bodyPr>
            <a:normAutofit fontScale="92500"/>
          </a:bodyPr>
          <a:lstStyle/>
          <a:p>
            <a:r>
              <a:rPr lang="en-US" b="1" dirty="0" smtClean="0">
                <a:solidFill>
                  <a:srgbClr val="008000"/>
                </a:solidFill>
              </a:rPr>
              <a:t>Permuting rows even once is prohibitive</a:t>
            </a:r>
          </a:p>
          <a:p>
            <a:r>
              <a:rPr lang="en-US" b="1" dirty="0" smtClean="0">
                <a:solidFill>
                  <a:srgbClr val="D60093"/>
                </a:solidFill>
              </a:rPr>
              <a:t>Row hashing!</a:t>
            </a:r>
          </a:p>
          <a:p>
            <a:pPr lvl="1"/>
            <a:r>
              <a:rPr lang="en-US" dirty="0" smtClean="0"/>
              <a:t>Pick </a:t>
            </a:r>
            <a:r>
              <a:rPr lang="en-US" b="1" dirty="0" smtClean="0"/>
              <a:t>K = 100</a:t>
            </a:r>
            <a:r>
              <a:rPr lang="en-US" dirty="0" smtClean="0"/>
              <a:t> hash functions </a:t>
            </a:r>
            <a:r>
              <a:rPr lang="en-US" b="1" i="1" dirty="0" err="1" smtClean="0"/>
              <a:t>k</a:t>
            </a:r>
            <a:r>
              <a:rPr lang="en-US" b="1" i="1" baseline="-25000" dirty="0" err="1" smtClean="0"/>
              <a:t>i</a:t>
            </a:r>
            <a:endParaRPr lang="en-US" i="1" dirty="0" smtClean="0">
              <a:sym typeface="Symbol"/>
            </a:endParaRPr>
          </a:p>
          <a:p>
            <a:pPr lvl="1"/>
            <a:r>
              <a:rPr lang="en-US" dirty="0" smtClean="0">
                <a:sym typeface="Symbol"/>
              </a:rPr>
              <a:t>Ordering under </a:t>
            </a:r>
            <a:r>
              <a:rPr lang="en-US" b="1" i="1" dirty="0" err="1" smtClean="0"/>
              <a:t>k</a:t>
            </a:r>
            <a:r>
              <a:rPr lang="en-US" b="1" i="1" baseline="-25000" dirty="0" err="1" smtClean="0"/>
              <a:t>i</a:t>
            </a:r>
            <a:r>
              <a:rPr lang="en-US" dirty="0" smtClean="0">
                <a:sym typeface="Symbol"/>
              </a:rPr>
              <a:t> gives a random row permutation!</a:t>
            </a:r>
          </a:p>
          <a:p>
            <a:r>
              <a:rPr lang="en-US" b="1" dirty="0" smtClean="0">
                <a:solidFill>
                  <a:srgbClr val="0000FF"/>
                </a:solidFill>
                <a:sym typeface="Symbol"/>
              </a:rPr>
              <a:t>One-pass implementation</a:t>
            </a:r>
          </a:p>
          <a:p>
            <a:pPr lvl="1"/>
            <a:r>
              <a:rPr lang="en-US" dirty="0" smtClean="0">
                <a:sym typeface="Symbol"/>
              </a:rPr>
              <a:t>For each column </a:t>
            </a:r>
            <a:r>
              <a:rPr lang="en-US" b="1" i="1" dirty="0" smtClean="0">
                <a:sym typeface="Symbol"/>
              </a:rPr>
              <a:t>C</a:t>
            </a:r>
            <a:r>
              <a:rPr lang="en-US" dirty="0" smtClean="0">
                <a:sym typeface="Symbol"/>
              </a:rPr>
              <a:t> and hash-</a:t>
            </a:r>
            <a:r>
              <a:rPr lang="en-US" dirty="0" err="1" smtClean="0">
                <a:sym typeface="Symbol"/>
              </a:rPr>
              <a:t>func</a:t>
            </a:r>
            <a:r>
              <a:rPr lang="en-US" dirty="0" smtClean="0">
                <a:sym typeface="Symbol"/>
              </a:rPr>
              <a:t>. </a:t>
            </a:r>
            <a:r>
              <a:rPr lang="en-US" b="1" i="1" dirty="0" err="1" smtClean="0">
                <a:sym typeface="Symbol"/>
              </a:rPr>
              <a:t>k</a:t>
            </a:r>
            <a:r>
              <a:rPr lang="en-US" b="1" i="1" baseline="-25000" dirty="0" err="1" smtClean="0">
                <a:sym typeface="Symbol"/>
              </a:rPr>
              <a:t>i</a:t>
            </a:r>
            <a:r>
              <a:rPr lang="en-US" dirty="0" smtClean="0">
                <a:sym typeface="Symbol"/>
              </a:rPr>
              <a:t> keep a “slot” for the min-hash value</a:t>
            </a:r>
          </a:p>
          <a:p>
            <a:pPr lvl="1"/>
            <a:r>
              <a:rPr lang="en-US" dirty="0" smtClean="0">
                <a:sym typeface="Symbol"/>
              </a:rPr>
              <a:t>Initialize all </a:t>
            </a:r>
            <a:r>
              <a:rPr lang="en-US" b="1" i="1" dirty="0" smtClean="0">
                <a:sym typeface="Symbol"/>
              </a:rPr>
              <a:t>sig(C)[</a:t>
            </a:r>
            <a:r>
              <a:rPr lang="en-US" b="1" i="1" dirty="0" err="1" smtClean="0">
                <a:sym typeface="Symbol"/>
              </a:rPr>
              <a:t>i</a:t>
            </a:r>
            <a:r>
              <a:rPr lang="en-US" b="1" i="1" dirty="0" smtClean="0">
                <a:sym typeface="Symbol"/>
              </a:rPr>
              <a:t>] = </a:t>
            </a:r>
            <a:r>
              <a:rPr lang="en-US" b="1" dirty="0" smtClean="0">
                <a:sym typeface="Symbol"/>
              </a:rPr>
              <a:t></a:t>
            </a:r>
          </a:p>
          <a:p>
            <a:pPr lvl="1"/>
            <a:r>
              <a:rPr lang="en-US" b="1" dirty="0" smtClean="0">
                <a:sym typeface="Symbol"/>
              </a:rPr>
              <a:t>Scan rows looking for 1s</a:t>
            </a:r>
          </a:p>
          <a:p>
            <a:pPr lvl="2"/>
            <a:r>
              <a:rPr lang="en-US" dirty="0" smtClean="0">
                <a:sym typeface="Symbol"/>
              </a:rPr>
              <a:t>Suppose row </a:t>
            </a:r>
            <a:r>
              <a:rPr lang="en-US" b="1" i="1" dirty="0">
                <a:sym typeface="Symbol"/>
              </a:rPr>
              <a:t>j</a:t>
            </a:r>
            <a:r>
              <a:rPr lang="en-US" dirty="0" smtClean="0">
                <a:sym typeface="Symbol"/>
              </a:rPr>
              <a:t> has 1 in column </a:t>
            </a:r>
            <a:r>
              <a:rPr lang="en-US" b="1" i="1" dirty="0" smtClean="0">
                <a:sym typeface="Symbol"/>
              </a:rPr>
              <a:t>C</a:t>
            </a:r>
            <a:endParaRPr lang="en-US" b="1" i="1" baseline="-25000" dirty="0" smtClean="0">
              <a:sym typeface="Symbol"/>
            </a:endParaRPr>
          </a:p>
          <a:p>
            <a:pPr lvl="2"/>
            <a:r>
              <a:rPr lang="en-US" dirty="0" smtClean="0">
                <a:sym typeface="Symbol"/>
              </a:rPr>
              <a:t>Then for each </a:t>
            </a:r>
            <a:r>
              <a:rPr lang="en-US" b="1" i="1" dirty="0" err="1" smtClean="0">
                <a:sym typeface="Symbol"/>
              </a:rPr>
              <a:t>k</a:t>
            </a:r>
            <a:r>
              <a:rPr lang="en-US" b="1" i="1" baseline="-25000" dirty="0" err="1" smtClean="0">
                <a:sym typeface="Symbol"/>
              </a:rPr>
              <a:t>i</a:t>
            </a:r>
            <a:r>
              <a:rPr lang="en-US" b="1" baseline="-25000" dirty="0" smtClean="0">
                <a:sym typeface="Symbol"/>
              </a:rPr>
              <a:t> </a:t>
            </a:r>
            <a:r>
              <a:rPr lang="en-US" dirty="0" smtClean="0">
                <a:sym typeface="Symbol"/>
              </a:rPr>
              <a:t>:</a:t>
            </a:r>
          </a:p>
          <a:p>
            <a:pPr lvl="3"/>
            <a:r>
              <a:rPr lang="en-US" dirty="0" smtClean="0">
                <a:sym typeface="Symbol"/>
              </a:rPr>
              <a:t>If </a:t>
            </a:r>
            <a:r>
              <a:rPr lang="en-US" b="1" i="1" dirty="0" err="1" smtClean="0">
                <a:sym typeface="Symbol"/>
              </a:rPr>
              <a:t>k</a:t>
            </a:r>
            <a:r>
              <a:rPr lang="en-US" b="1" i="1" baseline="-25000" dirty="0" err="1" smtClean="0">
                <a:sym typeface="Symbol"/>
              </a:rPr>
              <a:t>i</a:t>
            </a:r>
            <a:r>
              <a:rPr lang="en-US" b="1" i="1" dirty="0" smtClean="0">
                <a:sym typeface="Symbol"/>
              </a:rPr>
              <a:t>(j) &lt; sig(C)[</a:t>
            </a:r>
            <a:r>
              <a:rPr lang="en-US" b="1" i="1" dirty="0" err="1" smtClean="0">
                <a:sym typeface="Symbol"/>
              </a:rPr>
              <a:t>i</a:t>
            </a:r>
            <a:r>
              <a:rPr lang="en-US" b="1" i="1" dirty="0" smtClean="0">
                <a:sym typeface="Symbol"/>
              </a:rPr>
              <a:t>]</a:t>
            </a:r>
            <a:r>
              <a:rPr lang="en-US" dirty="0" smtClean="0">
                <a:sym typeface="Symbol"/>
              </a:rPr>
              <a:t>, then </a:t>
            </a:r>
            <a:r>
              <a:rPr lang="en-US" b="1" i="1" dirty="0" smtClean="0">
                <a:sym typeface="Symbol"/>
              </a:rPr>
              <a:t>sig(C)[</a:t>
            </a:r>
            <a:r>
              <a:rPr lang="en-US" b="1" i="1" dirty="0" err="1" smtClean="0">
                <a:sym typeface="Symbol"/>
              </a:rPr>
              <a:t>i</a:t>
            </a:r>
            <a:r>
              <a:rPr lang="en-US" b="1" i="1" dirty="0" smtClean="0">
                <a:sym typeface="Symbol"/>
              </a:rPr>
              <a:t>]  </a:t>
            </a:r>
            <a:r>
              <a:rPr lang="en-US" b="1" i="1" dirty="0" err="1" smtClean="0">
                <a:sym typeface="Symbol"/>
              </a:rPr>
              <a:t>k</a:t>
            </a:r>
            <a:r>
              <a:rPr lang="en-US" b="1" i="1" baseline="-25000" dirty="0" err="1" smtClean="0">
                <a:sym typeface="Symbol"/>
              </a:rPr>
              <a:t>i</a:t>
            </a:r>
            <a:r>
              <a:rPr lang="en-US" b="1" i="1" dirty="0" smtClean="0">
                <a:sym typeface="Symbol"/>
              </a:rPr>
              <a:t>(j)</a:t>
            </a:r>
            <a:endParaRPr lang="en-US" b="1" i="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sp>
        <p:nvSpPr>
          <p:cNvPr id="7" name="TextBox 6"/>
          <p:cNvSpPr txBox="1"/>
          <p:nvPr/>
        </p:nvSpPr>
        <p:spPr>
          <a:xfrm>
            <a:off x="6210184" y="4889718"/>
            <a:ext cx="2933816" cy="1815882"/>
          </a:xfrm>
          <a:prstGeom prst="rect">
            <a:avLst/>
          </a:prstGeom>
          <a:noFill/>
        </p:spPr>
        <p:txBody>
          <a:bodyPr wrap="none" rtlCol="0">
            <a:spAutoFit/>
          </a:bodyPr>
          <a:lstStyle/>
          <a:p>
            <a:r>
              <a:rPr lang="en-US" sz="1600" b="1" dirty="0" smtClean="0">
                <a:solidFill>
                  <a:srgbClr val="008000"/>
                </a:solidFill>
                <a:latin typeface="Arial" pitchFamily="34" charset="0"/>
                <a:cs typeface="Arial" pitchFamily="34" charset="0"/>
              </a:rPr>
              <a:t>How to pick a random</a:t>
            </a:r>
            <a:br>
              <a:rPr lang="en-US" sz="1600" b="1" dirty="0" smtClean="0">
                <a:solidFill>
                  <a:srgbClr val="008000"/>
                </a:solidFill>
                <a:latin typeface="Arial" pitchFamily="34" charset="0"/>
                <a:cs typeface="Arial" pitchFamily="34" charset="0"/>
              </a:rPr>
            </a:br>
            <a:r>
              <a:rPr lang="en-US" sz="1600" b="1" dirty="0" smtClean="0">
                <a:solidFill>
                  <a:srgbClr val="008000"/>
                </a:solidFill>
                <a:latin typeface="Arial" pitchFamily="34" charset="0"/>
                <a:cs typeface="Arial" pitchFamily="34" charset="0"/>
              </a:rPr>
              <a:t>hash </a:t>
            </a:r>
            <a:r>
              <a:rPr lang="en-US" sz="1600" b="1" dirty="0">
                <a:solidFill>
                  <a:srgbClr val="008000"/>
                </a:solidFill>
                <a:latin typeface="Arial" pitchFamily="34" charset="0"/>
                <a:cs typeface="Arial" pitchFamily="34" charset="0"/>
              </a:rPr>
              <a:t>function </a:t>
            </a:r>
            <a:r>
              <a:rPr lang="en-US" sz="1600" b="1" dirty="0" smtClean="0">
                <a:solidFill>
                  <a:srgbClr val="008000"/>
                </a:solidFill>
                <a:latin typeface="Arial" pitchFamily="34" charset="0"/>
                <a:cs typeface="Arial" pitchFamily="34" charset="0"/>
              </a:rPr>
              <a:t>h(x)?</a:t>
            </a:r>
          </a:p>
          <a:p>
            <a:r>
              <a:rPr lang="en-US" sz="1600" b="1" dirty="0">
                <a:solidFill>
                  <a:srgbClr val="D60093"/>
                </a:solidFill>
                <a:latin typeface="Arial" pitchFamily="34" charset="0"/>
                <a:cs typeface="Arial" pitchFamily="34" charset="0"/>
              </a:rPr>
              <a:t>Universal </a:t>
            </a:r>
            <a:r>
              <a:rPr lang="en-US" sz="1600" b="1" dirty="0" smtClean="0">
                <a:solidFill>
                  <a:srgbClr val="D60093"/>
                </a:solidFill>
                <a:latin typeface="Arial" pitchFamily="34" charset="0"/>
                <a:cs typeface="Arial" pitchFamily="34" charset="0"/>
              </a:rPr>
              <a:t>hashing:</a:t>
            </a:r>
          </a:p>
          <a:p>
            <a:r>
              <a:rPr lang="en-US" sz="1600" i="1" dirty="0" err="1">
                <a:latin typeface="Arial" pitchFamily="34" charset="0"/>
                <a:cs typeface="Arial" pitchFamily="34" charset="0"/>
              </a:rPr>
              <a:t>h</a:t>
            </a:r>
            <a:r>
              <a:rPr lang="en-US" sz="1600" i="1" baseline="-25000" dirty="0" err="1" smtClean="0">
                <a:latin typeface="Arial" pitchFamily="34" charset="0"/>
                <a:cs typeface="Arial" pitchFamily="34" charset="0"/>
              </a:rPr>
              <a:t>a,b</a:t>
            </a:r>
            <a:r>
              <a:rPr lang="en-US" sz="1600" i="1" dirty="0" smtClean="0">
                <a:latin typeface="Arial" pitchFamily="34" charset="0"/>
                <a:cs typeface="Arial" pitchFamily="34" charset="0"/>
              </a:rPr>
              <a:t>(x)=((</a:t>
            </a:r>
            <a:r>
              <a:rPr lang="en-US" sz="1600" i="1" dirty="0" err="1" smtClean="0">
                <a:latin typeface="Arial" pitchFamily="34" charset="0"/>
                <a:cs typeface="Arial" pitchFamily="34" charset="0"/>
              </a:rPr>
              <a:t>a·x+b</a:t>
            </a:r>
            <a:r>
              <a:rPr lang="en-US" sz="1600" i="1" dirty="0" smtClean="0">
                <a:latin typeface="Arial" pitchFamily="34" charset="0"/>
                <a:cs typeface="Arial" pitchFamily="34" charset="0"/>
              </a:rPr>
              <a:t>) mod p) </a:t>
            </a:r>
            <a:r>
              <a:rPr lang="en-US" sz="1600" dirty="0" smtClean="0">
                <a:latin typeface="Arial" pitchFamily="34" charset="0"/>
                <a:cs typeface="Arial" pitchFamily="34" charset="0"/>
              </a:rPr>
              <a:t>mod</a:t>
            </a:r>
            <a:r>
              <a:rPr lang="en-US" sz="1600" i="1" dirty="0" smtClean="0">
                <a:latin typeface="Arial" pitchFamily="34" charset="0"/>
                <a:cs typeface="Arial" pitchFamily="34" charset="0"/>
              </a:rPr>
              <a:t> N</a:t>
            </a:r>
          </a:p>
          <a:p>
            <a:r>
              <a:rPr lang="en-US" sz="1600" dirty="0" smtClean="0">
                <a:latin typeface="Arial" pitchFamily="34" charset="0"/>
                <a:cs typeface="Arial" pitchFamily="34" charset="0"/>
              </a:rPr>
              <a:t>where:</a:t>
            </a:r>
          </a:p>
          <a:p>
            <a:r>
              <a:rPr lang="en-US" sz="1600" dirty="0" err="1" smtClean="0">
                <a:latin typeface="Arial" pitchFamily="34" charset="0"/>
                <a:cs typeface="Arial" pitchFamily="34" charset="0"/>
              </a:rPr>
              <a:t>a,b</a:t>
            </a:r>
            <a:r>
              <a:rPr lang="en-US" sz="1600" dirty="0" smtClean="0">
                <a:latin typeface="Arial" pitchFamily="34" charset="0"/>
                <a:cs typeface="Arial" pitchFamily="34" charset="0"/>
              </a:rPr>
              <a:t> … random integers</a:t>
            </a:r>
          </a:p>
          <a:p>
            <a:r>
              <a:rPr lang="en-US" sz="1600" dirty="0">
                <a:latin typeface="Arial" pitchFamily="34" charset="0"/>
                <a:cs typeface="Arial" pitchFamily="34" charset="0"/>
              </a:rPr>
              <a:t>p</a:t>
            </a:r>
            <a:r>
              <a:rPr lang="en-US" sz="1600" dirty="0" smtClean="0">
                <a:latin typeface="Arial" pitchFamily="34" charset="0"/>
                <a:cs typeface="Arial" pitchFamily="34" charset="0"/>
              </a:rPr>
              <a:t> … prime number (p &gt; N)</a:t>
            </a:r>
          </a:p>
        </p:txBody>
      </p:sp>
    </p:spTree>
    <p:extLst>
      <p:ext uri="{BB962C8B-B14F-4D97-AF65-F5344CB8AC3E}">
        <p14:creationId xmlns:p14="http://schemas.microsoft.com/office/powerpoint/2010/main" val="140976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teaser_input"/>
          <p:cNvPicPr>
            <a:picLocks noChangeAspect="1" noChangeArrowheads="1"/>
          </p:cNvPicPr>
          <p:nvPr/>
        </p:nvPicPr>
        <p:blipFill>
          <a:blip r:embed="rId3" cstate="print"/>
          <a:srcRect/>
          <a:stretch>
            <a:fillRect/>
          </a:stretch>
        </p:blipFill>
        <p:spPr bwMode="auto">
          <a:xfrm>
            <a:off x="3624263" y="2997200"/>
            <a:ext cx="1895475" cy="1422400"/>
          </a:xfrm>
          <a:prstGeom prst="rect">
            <a:avLst/>
          </a:prstGeom>
          <a:noFill/>
        </p:spPr>
      </p:pic>
      <p:sp>
        <p:nvSpPr>
          <p:cNvPr id="151557" name="Rectangle 5"/>
          <p:cNvSpPr>
            <a:spLocks noGrp="1" noChangeArrowheads="1"/>
          </p:cNvSpPr>
          <p:nvPr>
            <p:ph type="title"/>
          </p:nvPr>
        </p:nvSpPr>
        <p:spPr>
          <a:noFill/>
          <a:ln/>
        </p:spPr>
        <p:txBody>
          <a:bodyPr/>
          <a:lstStyle/>
          <a:p>
            <a:r>
              <a:rPr lang="en-US" dirty="0"/>
              <a:t>Scene Completion Problem </a:t>
            </a:r>
            <a:endParaRPr lang="en-US" dirty="0" smtClean="0"/>
          </a:p>
        </p:txBody>
      </p:sp>
      <p:sp>
        <p:nvSpPr>
          <p:cNvPr id="6" name="Slide Number Placeholder 5"/>
          <p:cNvSpPr>
            <a:spLocks noGrp="1"/>
          </p:cNvSpPr>
          <p:nvPr>
            <p:ph type="sldNum" sz="quarter" idx="12"/>
          </p:nvPr>
        </p:nvSpPr>
        <p:spPr/>
        <p:txBody>
          <a:bodyPr/>
          <a:lstStyle/>
          <a:p>
            <a:fld id="{19B12225-5612-419B-A8D5-4B8EEE4C217E}" type="slidenum">
              <a:rPr lang="en-US" smtClean="0"/>
              <a:pPr/>
              <a:t>4</a:t>
            </a:fld>
            <a:endParaRPr lang="en-US"/>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8"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extLst>
      <p:ext uri="{BB962C8B-B14F-4D97-AF65-F5344CB8AC3E}">
        <p14:creationId xmlns:p14="http://schemas.microsoft.com/office/powerpoint/2010/main" val="358948619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smtClean="0"/>
              <a:t/>
            </a:r>
            <a:br>
              <a:rPr lang="en-US" dirty="0" smtClean="0"/>
            </a:br>
            <a:r>
              <a:rPr lang="en-US" dirty="0" smtClean="0"/>
              <a:t>Locality Sensitive Hashing</a:t>
            </a:r>
            <a:endParaRPr lang="en-US" dirty="0"/>
          </a:p>
        </p:txBody>
      </p:sp>
      <p:sp>
        <p:nvSpPr>
          <p:cNvPr id="12" name="Subtitle 11"/>
          <p:cNvSpPr>
            <a:spLocks noGrp="1"/>
          </p:cNvSpPr>
          <p:nvPr>
            <p:ph type="subTitle" idx="1"/>
          </p:nvPr>
        </p:nvSpPr>
        <p:spPr>
          <a:xfrm>
            <a:off x="685800" y="5257800"/>
            <a:ext cx="8077200" cy="1499616"/>
          </a:xfrm>
        </p:spPr>
        <p:txBody>
          <a:bodyPr>
            <a:noAutofit/>
          </a:bodyPr>
          <a:lstStyle/>
          <a:p>
            <a:pPr marL="2401824" lvl="8" indent="-609600">
              <a:buFont typeface="Monotype Sorts" pitchFamily="2" charset="2"/>
              <a:buAutoNum type="arabicPeriod"/>
            </a:pPr>
            <a:endParaRPr lang="en-US" sz="2800" dirty="0"/>
          </a:p>
          <a:p>
            <a:r>
              <a:rPr lang="en-US" sz="3200" b="1" dirty="0"/>
              <a:t>Step 3: </a:t>
            </a:r>
            <a:r>
              <a:rPr lang="en-US" sz="3200" b="1" i="1" dirty="0" smtClean="0">
                <a:solidFill>
                  <a:srgbClr val="FF0066"/>
                </a:solidFill>
              </a:rPr>
              <a:t>Locality-Sensitive Hashing</a:t>
            </a:r>
            <a:r>
              <a:rPr lang="en-US" sz="3200" b="1" i="1" dirty="0">
                <a:solidFill>
                  <a:srgbClr val="FF0066"/>
                </a:solidFill>
              </a:rPr>
              <a:t>:</a:t>
            </a:r>
            <a:r>
              <a:rPr lang="en-US" sz="3200" dirty="0"/>
              <a:t> </a:t>
            </a:r>
            <a:r>
              <a:rPr lang="sl-SI" sz="3200" dirty="0" smtClean="0"/>
              <a:t/>
            </a:r>
            <a:br>
              <a:rPr lang="sl-SI" sz="3200" dirty="0" smtClean="0"/>
            </a:br>
            <a:r>
              <a:rPr lang="en-US" sz="3200" dirty="0" smtClean="0"/>
              <a:t>Focus </a:t>
            </a:r>
            <a:r>
              <a:rPr lang="en-US" sz="3200" dirty="0"/>
              <a:t>on </a:t>
            </a:r>
            <a:r>
              <a:rPr lang="en-US" sz="3200" dirty="0" smtClean="0"/>
              <a:t>pairs </a:t>
            </a:r>
            <a:r>
              <a:rPr lang="en-US" sz="3200" dirty="0"/>
              <a:t>of signatures likely to be from </a:t>
            </a:r>
            <a:r>
              <a:rPr lang="en-US" sz="3200" dirty="0" smtClean="0"/>
              <a:t>similar documents</a:t>
            </a:r>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2" name="Group 19"/>
          <p:cNvGrpSpPr>
            <a:grpSpLocks/>
          </p:cNvGrpSpPr>
          <p:nvPr/>
        </p:nvGrpSpPr>
        <p:grpSpPr bwMode="auto">
          <a:xfrm>
            <a:off x="2362200" y="1338262"/>
            <a:ext cx="1354138" cy="2578100"/>
            <a:chOff x="1488" y="1920"/>
            <a:chExt cx="853"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a:t>The set</a:t>
              </a:r>
            </a:p>
            <a:p>
              <a:r>
                <a:rPr lang="en-US" sz="1800"/>
                <a:t>of strings</a:t>
              </a:r>
            </a:p>
            <a:p>
              <a:r>
                <a:rPr lang="en-US" sz="1800"/>
                <a:t>of length </a:t>
              </a:r>
              <a:r>
                <a:rPr lang="en-US" sz="1800" i="1"/>
                <a:t>k</a:t>
              </a:r>
            </a:p>
            <a:p>
              <a:r>
                <a:rPr lang="en-US" sz="1800"/>
                <a:t>that appear</a:t>
              </a:r>
            </a:p>
            <a:p>
              <a:r>
                <a:rPr lang="en-US" sz="1800"/>
                <a:t>in the doc-</a:t>
              </a:r>
            </a:p>
            <a:p>
              <a:r>
                <a:rPr lang="en-US" sz="1800"/>
                <a:t>ument</a:t>
              </a:r>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3"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smtClean="0"/>
                <a:t>Min-Hash-</a:t>
              </a:r>
              <a:endParaRPr lang="en-US" sz="1800" dirty="0"/>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smtClean="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8" name="Group 21"/>
          <p:cNvGrpSpPr>
            <a:grpSpLocks/>
          </p:cNvGrpSpPr>
          <p:nvPr/>
        </p:nvGrpSpPr>
        <p:grpSpPr bwMode="auto">
          <a:xfrm>
            <a:off x="5714999" y="455613"/>
            <a:ext cx="3321050" cy="2032001"/>
            <a:chOff x="3600" y="1364"/>
            <a:chExt cx="2092" cy="1280"/>
          </a:xfrm>
        </p:grpSpPr>
        <p:sp>
          <p:nvSpPr>
            <p:cNvPr id="18"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t>Locality-</a:t>
              </a:r>
            </a:p>
            <a:p>
              <a:pPr algn="ctr"/>
              <a:r>
                <a:rPr lang="en-US" sz="1800" dirty="0" smtClean="0"/>
                <a:t>Sensitive</a:t>
              </a:r>
              <a:endParaRPr lang="en-US" sz="1800" dirty="0"/>
            </a:p>
            <a:p>
              <a:pPr algn="ctr"/>
              <a:r>
                <a:rPr lang="en-US" sz="1800" dirty="0"/>
                <a:t>Hashing</a:t>
              </a:r>
            </a:p>
          </p:txBody>
        </p:sp>
        <p:sp>
          <p:nvSpPr>
            <p:cNvPr id="1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p>
          </p:txBody>
        </p:sp>
        <p:sp>
          <p:nvSpPr>
            <p:cNvPr id="20" name="Text Box 18"/>
            <p:cNvSpPr txBox="1">
              <a:spLocks noChangeArrowheads="1"/>
            </p:cNvSpPr>
            <p:nvPr/>
          </p:nvSpPr>
          <p:spPr bwMode="auto">
            <a:xfrm>
              <a:off x="4790" y="1364"/>
              <a:ext cx="902" cy="1280"/>
            </a:xfrm>
            <a:prstGeom prst="rect">
              <a:avLst/>
            </a:prstGeom>
            <a:noFill/>
            <a:ln w="9525">
              <a:noFill/>
              <a:miter lim="800000"/>
              <a:headEnd/>
              <a:tailEnd/>
            </a:ln>
            <a:effectLst/>
          </p:spPr>
          <p:txBody>
            <a:bodyPr wrap="none">
              <a:spAutoFit/>
            </a:bodyPr>
            <a:lstStyle/>
            <a:p>
              <a:r>
                <a:rPr lang="en-US" sz="1800" b="1" i="1" dirty="0">
                  <a:solidFill>
                    <a:srgbClr val="FF0066"/>
                  </a:solidFill>
                </a:rPr>
                <a:t>Candidate</a:t>
              </a:r>
            </a:p>
            <a:p>
              <a:r>
                <a:rPr lang="en-US" sz="1800" b="1" i="1" dirty="0" smtClean="0">
                  <a:solidFill>
                    <a:srgbClr val="FF0066"/>
                  </a:solidFill>
                </a:rPr>
                <a:t>pairs:</a:t>
              </a:r>
              <a:endParaRPr lang="en-US" sz="1800" b="1" dirty="0"/>
            </a:p>
            <a:p>
              <a:r>
                <a:rPr lang="en-US" sz="1800" dirty="0"/>
                <a:t>those pairs</a:t>
              </a:r>
            </a:p>
            <a:p>
              <a:r>
                <a:rPr lang="en-US" sz="1800" dirty="0"/>
                <a:t>of signatures</a:t>
              </a:r>
            </a:p>
            <a:p>
              <a:r>
                <a:rPr lang="en-US" sz="1800" dirty="0"/>
                <a:t>that we need</a:t>
              </a:r>
            </a:p>
            <a:p>
              <a:r>
                <a:rPr lang="en-US" sz="1800" dirty="0"/>
                <a:t>to test for</a:t>
              </a:r>
            </a:p>
            <a:p>
              <a:r>
                <a:rPr lang="en-US" sz="1800" dirty="0" smtClean="0"/>
                <a:t>similarity</a:t>
              </a:r>
              <a:endParaRPr lang="en-US" sz="1800" dirty="0"/>
            </a:p>
          </p:txBody>
        </p:sp>
      </p:grpSp>
    </p:spTree>
    <p:extLst>
      <p:ext uri="{BB962C8B-B14F-4D97-AF65-F5344CB8AC3E}">
        <p14:creationId xmlns:p14="http://schemas.microsoft.com/office/powerpoint/2010/main" val="385341276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smtClean="0"/>
              <a:t>LSH: First Cut</a:t>
            </a:r>
          </a:p>
        </p:txBody>
      </p:sp>
      <p:sp>
        <p:nvSpPr>
          <p:cNvPr id="282627" name="Rectangle 3"/>
          <p:cNvSpPr>
            <a:spLocks noGrp="1" noChangeArrowheads="1"/>
          </p:cNvSpPr>
          <p:nvPr>
            <p:ph type="body" idx="1"/>
          </p:nvPr>
        </p:nvSpPr>
        <p:spPr>
          <a:xfrm>
            <a:off x="457200" y="1371600"/>
            <a:ext cx="8686800" cy="5181601"/>
          </a:xfrm>
        </p:spPr>
        <p:txBody>
          <a:bodyPr>
            <a:normAutofit/>
          </a:bodyPr>
          <a:lstStyle/>
          <a:p>
            <a:r>
              <a:rPr lang="en-US" b="1" dirty="0"/>
              <a:t>Goal: </a:t>
            </a:r>
            <a:r>
              <a:rPr lang="en-US" dirty="0" smtClean="0">
                <a:solidFill>
                  <a:srgbClr val="0000FF"/>
                </a:solidFill>
              </a:rPr>
              <a:t>Find documents with </a:t>
            </a:r>
            <a:r>
              <a:rPr lang="en-US" dirty="0" err="1" smtClean="0">
                <a:solidFill>
                  <a:srgbClr val="0000FF"/>
                </a:solidFill>
              </a:rPr>
              <a:t>Jaccard</a:t>
            </a:r>
            <a:r>
              <a:rPr lang="en-US" dirty="0" smtClean="0">
                <a:solidFill>
                  <a:srgbClr val="0000FF"/>
                </a:solidFill>
              </a:rPr>
              <a:t> similarity at least </a:t>
            </a:r>
            <a:r>
              <a:rPr lang="en-US" b="1" i="1" dirty="0" smtClean="0">
                <a:solidFill>
                  <a:srgbClr val="0000FF"/>
                </a:solidFill>
              </a:rPr>
              <a:t>s</a:t>
            </a:r>
            <a:r>
              <a:rPr lang="en-US" i="1" dirty="0" smtClean="0">
                <a:solidFill>
                  <a:schemeClr val="accent2"/>
                </a:solidFill>
              </a:rPr>
              <a:t> </a:t>
            </a:r>
            <a:r>
              <a:rPr lang="en-US" dirty="0" smtClean="0"/>
              <a:t>(for some similarity threshold, e.g.,</a:t>
            </a:r>
            <a:r>
              <a:rPr lang="en-US" i="1" dirty="0" smtClean="0"/>
              <a:t> </a:t>
            </a:r>
            <a:r>
              <a:rPr lang="en-US" b="1" i="1" dirty="0" smtClean="0"/>
              <a:t>s</a:t>
            </a:r>
            <a:r>
              <a:rPr lang="en-US" dirty="0" smtClean="0"/>
              <a:t>=0.8)</a:t>
            </a:r>
            <a:endParaRPr lang="en-US" i="1" dirty="0" smtClean="0">
              <a:solidFill>
                <a:schemeClr val="accent2"/>
              </a:solidFill>
            </a:endParaRPr>
          </a:p>
          <a:p>
            <a:pPr lvl="8"/>
            <a:endParaRPr lang="en-US" b="1" dirty="0" smtClean="0"/>
          </a:p>
          <a:p>
            <a:r>
              <a:rPr lang="en-US" b="1" dirty="0" smtClean="0"/>
              <a:t>LSH – </a:t>
            </a:r>
            <a:r>
              <a:rPr lang="en-US" b="1" dirty="0" smtClean="0">
                <a:solidFill>
                  <a:srgbClr val="0000FF"/>
                </a:solidFill>
              </a:rPr>
              <a:t>General idea:</a:t>
            </a:r>
            <a:r>
              <a:rPr lang="en-US" dirty="0" smtClean="0"/>
              <a:t> Use a function </a:t>
            </a:r>
            <a:r>
              <a:rPr lang="en-US" b="1" i="1" dirty="0" smtClean="0"/>
              <a:t>f(</a:t>
            </a:r>
            <a:r>
              <a:rPr lang="en-US" b="1" i="1" dirty="0" err="1" smtClean="0"/>
              <a:t>x,y</a:t>
            </a:r>
            <a:r>
              <a:rPr lang="en-US" b="1" i="1" dirty="0" smtClean="0"/>
              <a:t>)</a:t>
            </a:r>
            <a:r>
              <a:rPr lang="en-US" dirty="0" smtClean="0"/>
              <a:t> that tells whether </a:t>
            </a:r>
            <a:r>
              <a:rPr lang="en-US" b="1" i="1" dirty="0" smtClean="0"/>
              <a:t>x</a:t>
            </a:r>
            <a:r>
              <a:rPr lang="en-US" dirty="0" smtClean="0"/>
              <a:t> and </a:t>
            </a:r>
            <a:r>
              <a:rPr lang="en-US" b="1" i="1" dirty="0" smtClean="0"/>
              <a:t>y</a:t>
            </a:r>
            <a:r>
              <a:rPr lang="en-US" dirty="0" smtClean="0"/>
              <a:t> is a </a:t>
            </a:r>
            <a:r>
              <a:rPr lang="en-US" b="1" i="1" dirty="0" smtClean="0">
                <a:solidFill>
                  <a:srgbClr val="FF0066"/>
                </a:solidFill>
              </a:rPr>
              <a:t>candidate pair</a:t>
            </a:r>
            <a:r>
              <a:rPr lang="en-US" i="1" dirty="0" smtClean="0">
                <a:solidFill>
                  <a:srgbClr val="FF0066"/>
                </a:solidFill>
              </a:rPr>
              <a:t>:</a:t>
            </a:r>
            <a:r>
              <a:rPr lang="en-US" dirty="0" smtClean="0"/>
              <a:t> a pair of elements whose similarity must be evaluated</a:t>
            </a:r>
          </a:p>
          <a:p>
            <a:pPr lvl="8"/>
            <a:endParaRPr lang="en-US" b="1" dirty="0" smtClean="0">
              <a:solidFill>
                <a:srgbClr val="008000"/>
              </a:solidFill>
            </a:endParaRPr>
          </a:p>
          <a:p>
            <a:r>
              <a:rPr lang="en-US" b="1" dirty="0" smtClean="0">
                <a:solidFill>
                  <a:srgbClr val="008000"/>
                </a:solidFill>
              </a:rPr>
              <a:t>For Min-Hash matrices: </a:t>
            </a:r>
          </a:p>
          <a:p>
            <a:pPr lvl="1"/>
            <a:r>
              <a:rPr lang="en-US" dirty="0" smtClean="0"/>
              <a:t>Hash columns of </a:t>
            </a:r>
            <a:r>
              <a:rPr lang="en-US" dirty="0">
                <a:solidFill>
                  <a:srgbClr val="FF0066"/>
                </a:solidFill>
              </a:rPr>
              <a:t>signature matrix </a:t>
            </a:r>
            <a:r>
              <a:rPr lang="en-US" b="1" i="1" dirty="0">
                <a:solidFill>
                  <a:srgbClr val="FF0066"/>
                </a:solidFill>
              </a:rPr>
              <a:t>M</a:t>
            </a:r>
            <a:r>
              <a:rPr lang="en-US" dirty="0" smtClean="0"/>
              <a:t> to many buckets</a:t>
            </a:r>
          </a:p>
          <a:p>
            <a:pPr lvl="1"/>
            <a:r>
              <a:rPr lang="en-US" dirty="0" smtClean="0"/>
              <a:t>Each pair of documents that hashes into the </a:t>
            </a:r>
            <a:br>
              <a:rPr lang="en-US" dirty="0" smtClean="0"/>
            </a:br>
            <a:r>
              <a:rPr lang="en-US" dirty="0" smtClean="0"/>
              <a:t>same bucket is a </a:t>
            </a:r>
            <a:r>
              <a:rPr lang="en-US" b="1" dirty="0" smtClean="0">
                <a:solidFill>
                  <a:srgbClr val="FF0066"/>
                </a:solidFill>
              </a:rPr>
              <a:t>candidate pair</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41</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3" name="Group 69"/>
          <p:cNvGrpSpPr/>
          <p:nvPr/>
        </p:nvGrpSpPr>
        <p:grpSpPr>
          <a:xfrm>
            <a:off x="6822260" y="40046"/>
            <a:ext cx="2309567" cy="1375386"/>
            <a:chOff x="5996233" y="3958614"/>
            <a:chExt cx="2309567" cy="1375386"/>
          </a:xfrm>
        </p:grpSpPr>
        <p:sp>
          <p:nvSpPr>
            <p:cNvPr id="44"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5"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6"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7"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8"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5"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6"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7"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8"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9"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6"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7"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8"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9"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0"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6"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71052108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normAutofit/>
          </a:bodyPr>
          <a:lstStyle/>
          <a:p>
            <a:r>
              <a:rPr lang="en-US" dirty="0" smtClean="0"/>
              <a:t>Candidates from Min-Hash</a:t>
            </a:r>
            <a:endParaRPr lang="en-US" dirty="0"/>
          </a:p>
        </p:txBody>
      </p:sp>
      <p:sp>
        <p:nvSpPr>
          <p:cNvPr id="3" name="Content Placeholder 2"/>
          <p:cNvSpPr>
            <a:spLocks noGrp="1"/>
          </p:cNvSpPr>
          <p:nvPr>
            <p:ph idx="1"/>
          </p:nvPr>
        </p:nvSpPr>
        <p:spPr>
          <a:xfrm>
            <a:off x="457200" y="1524000"/>
            <a:ext cx="8229600" cy="5029201"/>
          </a:xfrm>
        </p:spPr>
        <p:txBody>
          <a:bodyPr>
            <a:normAutofit/>
          </a:bodyPr>
          <a:lstStyle/>
          <a:p>
            <a:r>
              <a:rPr lang="en-US" b="1" dirty="0" smtClean="0">
                <a:solidFill>
                  <a:srgbClr val="0000FF"/>
                </a:solidFill>
              </a:rPr>
              <a:t>Pick a similarity threshold </a:t>
            </a:r>
            <a:r>
              <a:rPr lang="en-US" b="1" i="1" dirty="0" smtClean="0">
                <a:solidFill>
                  <a:srgbClr val="0000FF"/>
                </a:solidFill>
              </a:rPr>
              <a:t>s</a:t>
            </a:r>
            <a:r>
              <a:rPr lang="en-US" b="1" dirty="0" smtClean="0">
                <a:solidFill>
                  <a:srgbClr val="0000FF"/>
                </a:solidFill>
              </a:rPr>
              <a:t> (0 &lt; s &lt; 1)</a:t>
            </a:r>
          </a:p>
          <a:p>
            <a:pPr lvl="8"/>
            <a:endParaRPr lang="en-US" dirty="0" smtClean="0"/>
          </a:p>
          <a:p>
            <a:r>
              <a:rPr lang="en-US" dirty="0" smtClean="0"/>
              <a:t>Columns </a:t>
            </a:r>
            <a:r>
              <a:rPr lang="en-US" b="1" i="1" dirty="0" smtClean="0"/>
              <a:t>x</a:t>
            </a:r>
            <a:r>
              <a:rPr lang="en-US" i="1" dirty="0" smtClean="0"/>
              <a:t> </a:t>
            </a:r>
            <a:r>
              <a:rPr lang="en-US" dirty="0" smtClean="0"/>
              <a:t>and </a:t>
            </a:r>
            <a:r>
              <a:rPr lang="en-US" b="1" i="1" dirty="0" smtClean="0"/>
              <a:t>y</a:t>
            </a:r>
            <a:r>
              <a:rPr lang="en-US" dirty="0" smtClean="0"/>
              <a:t> of </a:t>
            </a:r>
            <a:r>
              <a:rPr lang="en-US" b="1" i="1" dirty="0" smtClean="0"/>
              <a:t>M</a:t>
            </a:r>
            <a:r>
              <a:rPr lang="en-US" dirty="0" smtClean="0"/>
              <a:t> are a </a:t>
            </a:r>
            <a:r>
              <a:rPr lang="en-US" b="1" dirty="0" smtClean="0">
                <a:solidFill>
                  <a:srgbClr val="FF0066"/>
                </a:solidFill>
              </a:rPr>
              <a:t>candidate pair</a:t>
            </a:r>
            <a:r>
              <a:rPr lang="en-US" dirty="0" smtClean="0"/>
              <a:t> if their signatures agree on at least fraction </a:t>
            </a:r>
            <a:r>
              <a:rPr lang="en-US" b="1" i="1" dirty="0" smtClean="0"/>
              <a:t>s</a:t>
            </a:r>
            <a:r>
              <a:rPr lang="en-US" dirty="0" smtClean="0"/>
              <a:t> of their rows: </a:t>
            </a:r>
            <a:br>
              <a:rPr lang="en-US" dirty="0" smtClean="0"/>
            </a:br>
            <a:r>
              <a:rPr lang="en-US" b="1" i="1" dirty="0" smtClean="0"/>
              <a:t>M</a:t>
            </a:r>
            <a:r>
              <a:rPr lang="en-US" b="1" dirty="0" smtClean="0"/>
              <a:t> (</a:t>
            </a:r>
            <a:r>
              <a:rPr lang="en-US" b="1" i="1" dirty="0" err="1" smtClean="0"/>
              <a:t>i</a:t>
            </a:r>
            <a:r>
              <a:rPr lang="en-US" b="1" i="1" dirty="0" smtClean="0"/>
              <a:t>, x</a:t>
            </a:r>
            <a:r>
              <a:rPr lang="en-US" b="1" dirty="0" smtClean="0"/>
              <a:t>) = </a:t>
            </a:r>
            <a:r>
              <a:rPr lang="en-US" b="1" i="1" dirty="0" smtClean="0"/>
              <a:t>M</a:t>
            </a:r>
            <a:r>
              <a:rPr lang="en-US" b="1" dirty="0" smtClean="0"/>
              <a:t> (</a:t>
            </a:r>
            <a:r>
              <a:rPr lang="en-US" b="1" i="1" dirty="0" err="1" smtClean="0"/>
              <a:t>i</a:t>
            </a:r>
            <a:r>
              <a:rPr lang="en-US" b="1" i="1" dirty="0" smtClean="0"/>
              <a:t>, y</a:t>
            </a:r>
            <a:r>
              <a:rPr lang="en-US" b="1" dirty="0" smtClean="0"/>
              <a:t>)</a:t>
            </a:r>
            <a:r>
              <a:rPr lang="en-US" dirty="0" smtClean="0"/>
              <a:t> for at least </a:t>
            </a:r>
            <a:r>
              <a:rPr lang="en-US" dirty="0" err="1" smtClean="0"/>
              <a:t>frac</a:t>
            </a:r>
            <a:r>
              <a:rPr lang="en-US" dirty="0" smtClean="0"/>
              <a:t>. </a:t>
            </a:r>
            <a:r>
              <a:rPr lang="en-US" b="1" i="1" dirty="0" smtClean="0"/>
              <a:t>s</a:t>
            </a:r>
            <a:r>
              <a:rPr lang="en-US" dirty="0" smtClean="0"/>
              <a:t> values of </a:t>
            </a:r>
            <a:r>
              <a:rPr lang="en-US" b="1" i="1" dirty="0" err="1" smtClean="0"/>
              <a:t>i</a:t>
            </a:r>
            <a:endParaRPr lang="en-US" b="1" dirty="0" smtClean="0"/>
          </a:p>
          <a:p>
            <a:pPr lvl="1"/>
            <a:r>
              <a:rPr lang="en-US" dirty="0" smtClean="0"/>
              <a:t>We expect documents </a:t>
            </a:r>
            <a:r>
              <a:rPr lang="en-US" b="1" i="1" dirty="0" smtClean="0"/>
              <a:t>x</a:t>
            </a:r>
            <a:r>
              <a:rPr lang="en-US" dirty="0" smtClean="0"/>
              <a:t> and </a:t>
            </a:r>
            <a:r>
              <a:rPr lang="en-US" b="1" i="1" dirty="0" smtClean="0"/>
              <a:t>y</a:t>
            </a:r>
            <a:r>
              <a:rPr lang="en-US" dirty="0" smtClean="0"/>
              <a:t> to have the same (</a:t>
            </a:r>
            <a:r>
              <a:rPr lang="en-US" dirty="0" err="1" smtClean="0"/>
              <a:t>Jaccard</a:t>
            </a:r>
            <a:r>
              <a:rPr lang="en-US" dirty="0" smtClean="0"/>
              <a:t>) similarity as their signatures</a:t>
            </a:r>
          </a:p>
          <a:p>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42</a:t>
            </a:fld>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7" name="Group 69"/>
          <p:cNvGrpSpPr/>
          <p:nvPr/>
        </p:nvGrpSpPr>
        <p:grpSpPr>
          <a:xfrm>
            <a:off x="6822260" y="40046"/>
            <a:ext cx="2309567" cy="1375386"/>
            <a:chOff x="5996233" y="3958614"/>
            <a:chExt cx="2309567" cy="1375386"/>
          </a:xfrm>
        </p:grpSpPr>
        <p:sp>
          <p:nvSpPr>
            <p:cNvPr id="78"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9"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80"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1"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2"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9"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0"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1"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2"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3"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1"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3"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48232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dirty="0" smtClean="0"/>
              <a:t>LSH for Min-Hash</a:t>
            </a:r>
            <a:endParaRPr lang="en-US" dirty="0"/>
          </a:p>
        </p:txBody>
      </p:sp>
      <p:sp>
        <p:nvSpPr>
          <p:cNvPr id="3" name="Content Placeholder 2"/>
          <p:cNvSpPr>
            <a:spLocks noGrp="1"/>
          </p:cNvSpPr>
          <p:nvPr>
            <p:ph idx="1"/>
          </p:nvPr>
        </p:nvSpPr>
        <p:spPr>
          <a:xfrm>
            <a:off x="457201" y="1295400"/>
            <a:ext cx="7391400" cy="5257801"/>
          </a:xfrm>
        </p:spPr>
        <p:txBody>
          <a:bodyPr/>
          <a:lstStyle/>
          <a:p>
            <a:r>
              <a:rPr lang="en-US" b="1" dirty="0" smtClean="0">
                <a:solidFill>
                  <a:srgbClr val="0000FF"/>
                </a:solidFill>
              </a:rPr>
              <a:t>Big idea:</a:t>
            </a:r>
            <a:r>
              <a:rPr lang="en-US" b="1" dirty="0" smtClean="0">
                <a:solidFill>
                  <a:srgbClr val="D60093"/>
                </a:solidFill>
              </a:rPr>
              <a:t> Hash columns of </a:t>
            </a:r>
            <a:br>
              <a:rPr lang="en-US" b="1" dirty="0" smtClean="0">
                <a:solidFill>
                  <a:srgbClr val="D60093"/>
                </a:solidFill>
              </a:rPr>
            </a:br>
            <a:r>
              <a:rPr lang="en-US" b="1" dirty="0" smtClean="0">
                <a:solidFill>
                  <a:srgbClr val="D60093"/>
                </a:solidFill>
              </a:rPr>
              <a:t>signature matrix </a:t>
            </a:r>
            <a:r>
              <a:rPr lang="en-US" b="1" i="1" dirty="0" smtClean="0">
                <a:solidFill>
                  <a:srgbClr val="D60093"/>
                </a:solidFill>
              </a:rPr>
              <a:t>M</a:t>
            </a:r>
            <a:r>
              <a:rPr lang="en-US" b="1" dirty="0" smtClean="0">
                <a:solidFill>
                  <a:srgbClr val="D60093"/>
                </a:solidFill>
              </a:rPr>
              <a:t> several times</a:t>
            </a:r>
          </a:p>
          <a:p>
            <a:pPr lvl="8"/>
            <a:endParaRPr lang="en-US" dirty="0" smtClean="0"/>
          </a:p>
          <a:p>
            <a:r>
              <a:rPr lang="en-US" dirty="0" smtClean="0"/>
              <a:t>Arrange that (only) </a:t>
            </a:r>
            <a:r>
              <a:rPr lang="en-US" b="1" dirty="0" smtClean="0"/>
              <a:t>similar columns</a:t>
            </a:r>
            <a:r>
              <a:rPr lang="en-US" dirty="0" smtClean="0"/>
              <a:t> are likely to </a:t>
            </a:r>
            <a:r>
              <a:rPr lang="en-US" b="1" dirty="0" smtClean="0"/>
              <a:t>hash to the same bucket</a:t>
            </a:r>
            <a:r>
              <a:rPr lang="en-US" dirty="0" smtClean="0"/>
              <a:t>, with high probability</a:t>
            </a:r>
          </a:p>
          <a:p>
            <a:pPr lvl="8"/>
            <a:endParaRPr lang="en-US" dirty="0" smtClean="0"/>
          </a:p>
          <a:p>
            <a:r>
              <a:rPr lang="en-US" b="1" dirty="0" smtClean="0">
                <a:solidFill>
                  <a:srgbClr val="008000"/>
                </a:solidFill>
              </a:rPr>
              <a:t>Candidate pairs are those that hash to the same bucket</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
        <p:nvSpPr>
          <p:cNvPr id="77" name="Rectangle 7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214919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Partition </a:t>
            </a:r>
            <a:r>
              <a:rPr lang="en-US" i="1" dirty="0" smtClean="0"/>
              <a:t>M</a:t>
            </a:r>
            <a:r>
              <a:rPr lang="en-US" dirty="0" smtClean="0"/>
              <a:t> into </a:t>
            </a:r>
            <a:r>
              <a:rPr lang="en-US" i="1" dirty="0" smtClean="0"/>
              <a:t>b</a:t>
            </a:r>
            <a:r>
              <a:rPr lang="en-US" dirty="0" smtClean="0"/>
              <a:t> Bands</a:t>
            </a:r>
            <a:endParaRPr lang="en-US" dirty="0"/>
          </a:p>
        </p:txBody>
      </p:sp>
      <p:sp>
        <p:nvSpPr>
          <p:cNvPr id="18" name="Footer Placeholder 1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6" name="Slide Number Placeholder 4"/>
          <p:cNvSpPr>
            <a:spLocks noGrp="1"/>
          </p:cNvSpPr>
          <p:nvPr>
            <p:ph type="sldNum" sz="quarter" idx="12"/>
          </p:nvPr>
        </p:nvSpPr>
        <p:spPr/>
        <p:txBody>
          <a:bodyPr/>
          <a:lstStyle/>
          <a:p>
            <a:fld id="{E33B6F43-D011-4C92-BC19-A651E84D2484}" type="slidenum">
              <a:rPr lang="en-US"/>
              <a:pPr/>
              <a:t>44</a:t>
            </a:fld>
            <a:endParaRPr lang="en-US"/>
          </a:p>
        </p:txBody>
      </p:sp>
      <p:sp>
        <p:nvSpPr>
          <p:cNvPr id="82947" name="Rectangle 3"/>
          <p:cNvSpPr>
            <a:spLocks noChangeArrowheads="1"/>
          </p:cNvSpPr>
          <p:nvPr/>
        </p:nvSpPr>
        <p:spPr bwMode="auto">
          <a:xfrm>
            <a:off x="2590800" y="1905000"/>
            <a:ext cx="4343400" cy="4191000"/>
          </a:xfrm>
          <a:prstGeom prst="rect">
            <a:avLst/>
          </a:prstGeom>
          <a:solidFill>
            <a:srgbClr val="FFFF99">
              <a:alpha val="50000"/>
            </a:srgbClr>
          </a:solidFill>
          <a:ln w="9525">
            <a:solidFill>
              <a:schemeClr val="tx1"/>
            </a:solidFill>
            <a:miter lim="800000"/>
            <a:headEnd/>
            <a:tailEnd/>
          </a:ln>
          <a:effectLst/>
        </p:spPr>
        <p:txBody>
          <a:bodyPr wrap="none" anchor="ctr"/>
          <a:lstStyle/>
          <a:p>
            <a:endParaRPr lang="en-US"/>
          </a:p>
        </p:txBody>
      </p:sp>
      <p:sp>
        <p:nvSpPr>
          <p:cNvPr id="82948" name="Line 4"/>
          <p:cNvSpPr>
            <a:spLocks noChangeShapeType="1"/>
          </p:cNvSpPr>
          <p:nvPr/>
        </p:nvSpPr>
        <p:spPr bwMode="auto">
          <a:xfrm>
            <a:off x="2590800" y="2743200"/>
            <a:ext cx="4343400" cy="0"/>
          </a:xfrm>
          <a:prstGeom prst="line">
            <a:avLst/>
          </a:prstGeom>
          <a:noFill/>
          <a:ln w="9525">
            <a:solidFill>
              <a:schemeClr val="tx1"/>
            </a:solidFill>
            <a:round/>
            <a:headEnd/>
            <a:tailEnd/>
          </a:ln>
          <a:effectLst/>
        </p:spPr>
        <p:txBody>
          <a:bodyPr/>
          <a:lstStyle/>
          <a:p>
            <a:endParaRPr lang="en-US"/>
          </a:p>
        </p:txBody>
      </p:sp>
      <p:sp>
        <p:nvSpPr>
          <p:cNvPr id="82949" name="Line 5"/>
          <p:cNvSpPr>
            <a:spLocks noChangeShapeType="1"/>
          </p:cNvSpPr>
          <p:nvPr/>
        </p:nvSpPr>
        <p:spPr bwMode="auto">
          <a:xfrm>
            <a:off x="2590800" y="3581400"/>
            <a:ext cx="4343400" cy="0"/>
          </a:xfrm>
          <a:prstGeom prst="line">
            <a:avLst/>
          </a:prstGeom>
          <a:noFill/>
          <a:ln w="9525">
            <a:solidFill>
              <a:schemeClr val="tx1"/>
            </a:solidFill>
            <a:round/>
            <a:headEnd/>
            <a:tailEnd/>
          </a:ln>
          <a:effectLst/>
        </p:spPr>
        <p:txBody>
          <a:bodyPr/>
          <a:lstStyle/>
          <a:p>
            <a:endParaRPr lang="en-US"/>
          </a:p>
        </p:txBody>
      </p:sp>
      <p:sp>
        <p:nvSpPr>
          <p:cNvPr id="82950" name="Line 6"/>
          <p:cNvSpPr>
            <a:spLocks noChangeShapeType="1"/>
          </p:cNvSpPr>
          <p:nvPr/>
        </p:nvSpPr>
        <p:spPr bwMode="auto">
          <a:xfrm>
            <a:off x="2590800" y="4419600"/>
            <a:ext cx="4343400" cy="0"/>
          </a:xfrm>
          <a:prstGeom prst="line">
            <a:avLst/>
          </a:prstGeom>
          <a:noFill/>
          <a:ln w="9525">
            <a:solidFill>
              <a:schemeClr val="tx1"/>
            </a:solidFill>
            <a:round/>
            <a:headEnd/>
            <a:tailEnd/>
          </a:ln>
          <a:effectLst/>
        </p:spPr>
        <p:txBody>
          <a:bodyPr/>
          <a:lstStyle/>
          <a:p>
            <a:endParaRPr lang="en-US"/>
          </a:p>
        </p:txBody>
      </p:sp>
      <p:sp>
        <p:nvSpPr>
          <p:cNvPr id="82951" name="Line 7"/>
          <p:cNvSpPr>
            <a:spLocks noChangeShapeType="1"/>
          </p:cNvSpPr>
          <p:nvPr/>
        </p:nvSpPr>
        <p:spPr bwMode="auto">
          <a:xfrm>
            <a:off x="2590800" y="5257800"/>
            <a:ext cx="4343400" cy="0"/>
          </a:xfrm>
          <a:prstGeom prst="line">
            <a:avLst/>
          </a:prstGeom>
          <a:noFill/>
          <a:ln w="9525">
            <a:solidFill>
              <a:schemeClr val="tx1"/>
            </a:solidFill>
            <a:round/>
            <a:headEnd/>
            <a:tailEnd/>
          </a:ln>
          <a:effectLst/>
        </p:spPr>
        <p:txBody>
          <a:bodyPr/>
          <a:lstStyle/>
          <a:p>
            <a:endParaRPr lang="en-US"/>
          </a:p>
        </p:txBody>
      </p:sp>
      <p:sp>
        <p:nvSpPr>
          <p:cNvPr id="82952" name="Text Box 8"/>
          <p:cNvSpPr txBox="1">
            <a:spLocks noChangeArrowheads="1"/>
          </p:cNvSpPr>
          <p:nvPr/>
        </p:nvSpPr>
        <p:spPr bwMode="auto">
          <a:xfrm>
            <a:off x="3489083" y="6173788"/>
            <a:ext cx="2151551" cy="369332"/>
          </a:xfrm>
          <a:prstGeom prst="rect">
            <a:avLst/>
          </a:prstGeom>
          <a:noFill/>
          <a:ln w="9525">
            <a:noFill/>
            <a:prstDash val="dash"/>
            <a:miter lim="800000"/>
            <a:headEnd/>
            <a:tailEnd/>
          </a:ln>
          <a:effectLst/>
        </p:spPr>
        <p:txBody>
          <a:bodyPr wrap="none">
            <a:spAutoFit/>
          </a:bodyPr>
          <a:lstStyle/>
          <a:p>
            <a:pPr algn="ctr"/>
            <a:r>
              <a:rPr lang="en-US" b="1" dirty="0" smtClean="0">
                <a:solidFill>
                  <a:srgbClr val="008000"/>
                </a:solidFill>
              </a:rPr>
              <a:t>Signature matrix  </a:t>
            </a:r>
            <a:r>
              <a:rPr lang="en-US" b="1" i="1" dirty="0" smtClean="0">
                <a:solidFill>
                  <a:srgbClr val="008000"/>
                </a:solidFill>
              </a:rPr>
              <a:t>M</a:t>
            </a:r>
            <a:endParaRPr lang="en-US" b="1" i="1" dirty="0">
              <a:solidFill>
                <a:srgbClr val="008000"/>
              </a:solidFill>
            </a:endParaRPr>
          </a:p>
        </p:txBody>
      </p:sp>
      <p:sp>
        <p:nvSpPr>
          <p:cNvPr id="82953" name="Text Box 9"/>
          <p:cNvSpPr txBox="1">
            <a:spLocks noChangeArrowheads="1"/>
          </p:cNvSpPr>
          <p:nvPr/>
        </p:nvSpPr>
        <p:spPr bwMode="auto">
          <a:xfrm>
            <a:off x="7481358" y="2744788"/>
            <a:ext cx="1061509" cy="646331"/>
          </a:xfrm>
          <a:prstGeom prst="rect">
            <a:avLst/>
          </a:prstGeom>
          <a:noFill/>
          <a:ln w="9525">
            <a:noFill/>
            <a:prstDash val="dash"/>
            <a:miter lim="800000"/>
            <a:headEnd/>
            <a:tailEnd/>
          </a:ln>
          <a:effectLst/>
        </p:spPr>
        <p:txBody>
          <a:bodyPr wrap="none">
            <a:spAutoFit/>
          </a:bodyPr>
          <a:lstStyle/>
          <a:p>
            <a:pPr algn="ctr"/>
            <a:r>
              <a:rPr lang="en-US" b="1" i="1" dirty="0">
                <a:solidFill>
                  <a:srgbClr val="008000"/>
                </a:solidFill>
              </a:rPr>
              <a:t>r </a:t>
            </a:r>
            <a:r>
              <a:rPr lang="en-US" b="1" dirty="0">
                <a:solidFill>
                  <a:srgbClr val="008000"/>
                </a:solidFill>
              </a:rPr>
              <a:t> rows</a:t>
            </a:r>
          </a:p>
          <a:p>
            <a:pPr algn="ctr"/>
            <a:r>
              <a:rPr lang="en-US" b="1" dirty="0">
                <a:solidFill>
                  <a:srgbClr val="008000"/>
                </a:solidFill>
              </a:rPr>
              <a:t>per band</a:t>
            </a:r>
          </a:p>
        </p:txBody>
      </p:sp>
      <p:sp>
        <p:nvSpPr>
          <p:cNvPr id="82954" name="Line 10"/>
          <p:cNvSpPr>
            <a:spLocks noChangeShapeType="1"/>
          </p:cNvSpPr>
          <p:nvPr/>
        </p:nvSpPr>
        <p:spPr bwMode="auto">
          <a:xfrm>
            <a:off x="7165975" y="2741613"/>
            <a:ext cx="0" cy="841375"/>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5" name="Line 11"/>
          <p:cNvSpPr>
            <a:spLocks noChangeShapeType="1"/>
          </p:cNvSpPr>
          <p:nvPr/>
        </p:nvSpPr>
        <p:spPr bwMode="auto">
          <a:xfrm>
            <a:off x="2057400" y="1905000"/>
            <a:ext cx="0" cy="419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6" name="Text Box 12"/>
          <p:cNvSpPr txBox="1">
            <a:spLocks noChangeArrowheads="1"/>
          </p:cNvSpPr>
          <p:nvPr/>
        </p:nvSpPr>
        <p:spPr bwMode="auto">
          <a:xfrm>
            <a:off x="756217" y="3506788"/>
            <a:ext cx="998991" cy="369332"/>
          </a:xfrm>
          <a:prstGeom prst="rect">
            <a:avLst/>
          </a:prstGeom>
          <a:noFill/>
          <a:ln w="9525">
            <a:noFill/>
            <a:miter lim="800000"/>
            <a:headEnd/>
            <a:tailEnd/>
          </a:ln>
          <a:effectLst/>
        </p:spPr>
        <p:txBody>
          <a:bodyPr wrap="none">
            <a:spAutoFit/>
          </a:bodyPr>
          <a:lstStyle/>
          <a:p>
            <a:pPr algn="ctr"/>
            <a:r>
              <a:rPr lang="en-US" b="1" i="1" dirty="0">
                <a:solidFill>
                  <a:srgbClr val="008000"/>
                </a:solidFill>
              </a:rPr>
              <a:t>b</a:t>
            </a:r>
            <a:r>
              <a:rPr lang="en-US" b="1" dirty="0">
                <a:solidFill>
                  <a:srgbClr val="008000"/>
                </a:solidFill>
              </a:rPr>
              <a:t>  bands</a:t>
            </a:r>
          </a:p>
        </p:txBody>
      </p:sp>
      <p:sp>
        <p:nvSpPr>
          <p:cNvPr id="82957" name="Rectangle 13"/>
          <p:cNvSpPr>
            <a:spLocks noChangeArrowheads="1"/>
          </p:cNvSpPr>
          <p:nvPr/>
        </p:nvSpPr>
        <p:spPr bwMode="auto">
          <a:xfrm>
            <a:off x="4495800" y="1905000"/>
            <a:ext cx="228600" cy="4191000"/>
          </a:xfrm>
          <a:prstGeom prst="rect">
            <a:avLst/>
          </a:prstGeom>
          <a:solidFill>
            <a:srgbClr val="CC99FF">
              <a:alpha val="50000"/>
            </a:srgbClr>
          </a:solidFill>
          <a:ln w="9525">
            <a:solidFill>
              <a:schemeClr val="tx1"/>
            </a:solidFill>
            <a:miter lim="800000"/>
            <a:headEnd/>
            <a:tailEnd/>
          </a:ln>
          <a:effectLst/>
        </p:spPr>
        <p:txBody>
          <a:bodyPr wrap="none" anchor="ctr"/>
          <a:lstStyle/>
          <a:p>
            <a:endParaRPr lang="en-US"/>
          </a:p>
        </p:txBody>
      </p:sp>
      <p:sp>
        <p:nvSpPr>
          <p:cNvPr id="82959" name="Line 15"/>
          <p:cNvSpPr>
            <a:spLocks noChangeShapeType="1"/>
          </p:cNvSpPr>
          <p:nvPr/>
        </p:nvSpPr>
        <p:spPr bwMode="auto">
          <a:xfrm flipH="1" flipV="1">
            <a:off x="4724400" y="3276600"/>
            <a:ext cx="2590800" cy="2057400"/>
          </a:xfrm>
          <a:prstGeom prst="line">
            <a:avLst/>
          </a:prstGeom>
          <a:noFill/>
          <a:ln w="9525">
            <a:solidFill>
              <a:schemeClr val="tx1"/>
            </a:solidFill>
            <a:round/>
            <a:headEnd/>
            <a:tailEnd type="triangle" w="med" len="med"/>
          </a:ln>
          <a:effectLst/>
        </p:spPr>
        <p:txBody>
          <a:bodyPr/>
          <a:lstStyle/>
          <a:p>
            <a:endParaRPr lang="en-US"/>
          </a:p>
        </p:txBody>
      </p:sp>
      <p:sp>
        <p:nvSpPr>
          <p:cNvPr id="82960" name="Text Box 16"/>
          <p:cNvSpPr txBox="1">
            <a:spLocks noChangeArrowheads="1"/>
          </p:cNvSpPr>
          <p:nvPr/>
        </p:nvSpPr>
        <p:spPr bwMode="auto">
          <a:xfrm>
            <a:off x="7451725" y="5060950"/>
            <a:ext cx="1119188" cy="641350"/>
          </a:xfrm>
          <a:prstGeom prst="rect">
            <a:avLst/>
          </a:prstGeom>
          <a:noFill/>
          <a:ln w="9525">
            <a:noFill/>
            <a:miter lim="800000"/>
            <a:headEnd/>
            <a:tailEnd/>
          </a:ln>
          <a:effectLst/>
        </p:spPr>
        <p:txBody>
          <a:bodyPr wrap="none">
            <a:spAutoFit/>
          </a:bodyPr>
          <a:lstStyle/>
          <a:p>
            <a:r>
              <a:rPr lang="en-US" sz="1800" b="1">
                <a:solidFill>
                  <a:srgbClr val="008000"/>
                </a:solidFill>
              </a:rPr>
              <a:t>   One</a:t>
            </a:r>
          </a:p>
          <a:p>
            <a:r>
              <a:rPr lang="en-US" sz="1800" b="1">
                <a:solidFill>
                  <a:srgbClr val="008000"/>
                </a:solidFill>
              </a:rPr>
              <a:t>signature</a:t>
            </a:r>
          </a:p>
        </p:txBody>
      </p:sp>
      <p:sp>
        <p:nvSpPr>
          <p:cNvPr id="54" name="Rectangle 53"/>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89" name="Group 69"/>
          <p:cNvGrpSpPr/>
          <p:nvPr/>
        </p:nvGrpSpPr>
        <p:grpSpPr>
          <a:xfrm>
            <a:off x="6822260" y="40046"/>
            <a:ext cx="2309567" cy="1375386"/>
            <a:chOff x="5996233" y="3958614"/>
            <a:chExt cx="2309567" cy="1375386"/>
          </a:xfrm>
        </p:grpSpPr>
        <p:sp>
          <p:nvSpPr>
            <p:cNvPr id="90"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92"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3"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4"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1"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103"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105"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1"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2"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3"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4"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5"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6"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7"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8"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9"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0"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1"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2"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3371769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Partition </a:t>
            </a:r>
            <a:r>
              <a:rPr lang="en-US" dirty="0" smtClean="0"/>
              <a:t>M into Bands</a:t>
            </a:r>
            <a:endParaRPr lang="en-US" dirty="0"/>
          </a:p>
        </p:txBody>
      </p:sp>
      <p:sp>
        <p:nvSpPr>
          <p:cNvPr id="83971" name="Rectangle 3"/>
          <p:cNvSpPr>
            <a:spLocks noGrp="1" noChangeArrowheads="1"/>
          </p:cNvSpPr>
          <p:nvPr>
            <p:ph idx="1"/>
          </p:nvPr>
        </p:nvSpPr>
        <p:spPr>
          <a:xfrm>
            <a:off x="457200" y="1295400"/>
            <a:ext cx="7848600" cy="5257801"/>
          </a:xfrm>
        </p:spPr>
        <p:txBody>
          <a:bodyPr>
            <a:normAutofit/>
          </a:bodyPr>
          <a:lstStyle/>
          <a:p>
            <a:r>
              <a:rPr lang="en-US" dirty="0"/>
              <a:t>Divide matrix </a:t>
            </a:r>
            <a:r>
              <a:rPr lang="en-US" b="1" i="1" dirty="0"/>
              <a:t>M</a:t>
            </a:r>
            <a:r>
              <a:rPr lang="en-US" dirty="0"/>
              <a:t> </a:t>
            </a:r>
            <a:r>
              <a:rPr lang="en-US" dirty="0" smtClean="0"/>
              <a:t>into </a:t>
            </a:r>
            <a:r>
              <a:rPr lang="en-US" b="1" i="1" dirty="0"/>
              <a:t>b</a:t>
            </a:r>
            <a:r>
              <a:rPr lang="en-US" i="1" dirty="0"/>
              <a:t> </a:t>
            </a:r>
            <a:r>
              <a:rPr lang="en-US" dirty="0" smtClean="0"/>
              <a:t>bands </a:t>
            </a:r>
            <a:r>
              <a:rPr lang="en-US" dirty="0"/>
              <a:t>of </a:t>
            </a:r>
            <a:r>
              <a:rPr lang="en-US" b="1" i="1" dirty="0"/>
              <a:t>r</a:t>
            </a:r>
            <a:r>
              <a:rPr lang="en-US" dirty="0"/>
              <a:t> </a:t>
            </a:r>
            <a:r>
              <a:rPr lang="en-US" dirty="0" smtClean="0"/>
              <a:t>rows</a:t>
            </a:r>
            <a:endParaRPr lang="en-US" dirty="0"/>
          </a:p>
          <a:p>
            <a:pPr lvl="8"/>
            <a:endParaRPr lang="en-US" dirty="0"/>
          </a:p>
          <a:p>
            <a:r>
              <a:rPr lang="en-US" dirty="0"/>
              <a:t>For each band, hash its portion of each column to a hash table with </a:t>
            </a:r>
            <a:r>
              <a:rPr lang="en-US" b="1" i="1" dirty="0" smtClean="0"/>
              <a:t>k</a:t>
            </a:r>
            <a:r>
              <a:rPr lang="en-US" dirty="0" smtClean="0"/>
              <a:t> buckets</a:t>
            </a:r>
            <a:endParaRPr lang="en-US" dirty="0"/>
          </a:p>
          <a:p>
            <a:pPr lvl="1"/>
            <a:r>
              <a:rPr lang="en-US" dirty="0"/>
              <a:t>Make </a:t>
            </a:r>
            <a:r>
              <a:rPr lang="en-US" b="1" i="1" dirty="0"/>
              <a:t>k</a:t>
            </a:r>
            <a:r>
              <a:rPr lang="en-US" dirty="0"/>
              <a:t> </a:t>
            </a:r>
            <a:r>
              <a:rPr lang="en-US" dirty="0" smtClean="0"/>
              <a:t>as </a:t>
            </a:r>
            <a:r>
              <a:rPr lang="en-US" dirty="0"/>
              <a:t>large as </a:t>
            </a:r>
            <a:r>
              <a:rPr lang="en-US" dirty="0" smtClean="0"/>
              <a:t>possible</a:t>
            </a:r>
          </a:p>
          <a:p>
            <a:pPr lvl="8"/>
            <a:endParaRPr lang="en-US" dirty="0"/>
          </a:p>
          <a:p>
            <a:r>
              <a:rPr lang="en-US" b="1" i="1" dirty="0">
                <a:solidFill>
                  <a:srgbClr val="FF0066"/>
                </a:solidFill>
              </a:rPr>
              <a:t>Candidate</a:t>
            </a:r>
            <a:r>
              <a:rPr lang="en-US" dirty="0">
                <a:solidFill>
                  <a:srgbClr val="FF0066"/>
                </a:solidFill>
              </a:rPr>
              <a:t> </a:t>
            </a:r>
            <a:r>
              <a:rPr lang="en-US" dirty="0"/>
              <a:t>column pairs are those that hash to the same bucket for </a:t>
            </a:r>
            <a:r>
              <a:rPr lang="en-US" b="1" dirty="0">
                <a:latin typeface="Lucida Sans Unicode" pitchFamily="34" charset="0"/>
              </a:rPr>
              <a:t>≥</a:t>
            </a:r>
            <a:r>
              <a:rPr lang="en-US" b="1" dirty="0"/>
              <a:t> 1</a:t>
            </a:r>
            <a:r>
              <a:rPr lang="en-US" dirty="0"/>
              <a:t> </a:t>
            </a:r>
            <a:r>
              <a:rPr lang="en-US" dirty="0" smtClean="0"/>
              <a:t>band</a:t>
            </a:r>
          </a:p>
          <a:p>
            <a:pPr lvl="8"/>
            <a:endParaRPr lang="en-US" dirty="0"/>
          </a:p>
          <a:p>
            <a:r>
              <a:rPr lang="en-US" dirty="0"/>
              <a:t>Tune</a:t>
            </a:r>
            <a:r>
              <a:rPr lang="en-US" i="1" dirty="0"/>
              <a:t> </a:t>
            </a:r>
            <a:r>
              <a:rPr lang="en-US" b="1" i="1" dirty="0"/>
              <a:t>b</a:t>
            </a:r>
            <a:r>
              <a:rPr lang="en-US" dirty="0"/>
              <a:t> and </a:t>
            </a:r>
            <a:r>
              <a:rPr lang="en-US" b="1" i="1" dirty="0"/>
              <a:t>r</a:t>
            </a:r>
            <a:r>
              <a:rPr lang="en-US" dirty="0"/>
              <a:t> </a:t>
            </a:r>
            <a:r>
              <a:rPr lang="en-US" dirty="0" smtClean="0"/>
              <a:t>to </a:t>
            </a:r>
            <a:r>
              <a:rPr lang="en-US" dirty="0"/>
              <a:t>catch most similar pairs, </a:t>
            </a:r>
            <a:r>
              <a:rPr lang="en-US" dirty="0" smtClean="0"/>
              <a:t/>
            </a:r>
            <a:br>
              <a:rPr lang="en-US" dirty="0" smtClean="0"/>
            </a:br>
            <a:r>
              <a:rPr lang="en-US" dirty="0" smtClean="0"/>
              <a:t>but </a:t>
            </a:r>
            <a:r>
              <a:rPr lang="en-US" dirty="0"/>
              <a:t>few </a:t>
            </a:r>
            <a:r>
              <a:rPr lang="en-US" dirty="0" smtClean="0"/>
              <a:t>non-similar pairs</a:t>
            </a:r>
            <a:endParaRPr lang="en-US" dirty="0"/>
          </a:p>
        </p:txBody>
      </p:sp>
      <p:sp>
        <p:nvSpPr>
          <p:cNvPr id="4" name="Slide Number Placeholder 5"/>
          <p:cNvSpPr>
            <a:spLocks noGrp="1"/>
          </p:cNvSpPr>
          <p:nvPr>
            <p:ph type="sldNum" sz="quarter" idx="12"/>
          </p:nvPr>
        </p:nvSpPr>
        <p:spPr/>
        <p:txBody>
          <a:bodyPr/>
          <a:lstStyle/>
          <a:p>
            <a:fld id="{53505364-764E-4F57-BB15-862812A75A57}" type="slidenum">
              <a:rPr lang="en-US"/>
              <a:pPr/>
              <a:t>45</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4256881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2578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9525">
            <a:solidFill>
              <a:schemeClr val="tx1"/>
            </a:solidFill>
            <a:round/>
            <a:headEnd/>
            <a:tailEnd type="triangle" w="med" len="med"/>
          </a:ln>
        </p:spPr>
        <p:txBody>
          <a:bodyPr/>
          <a:lstStyle/>
          <a:p>
            <a:endParaRPr lang="en-US"/>
          </a:p>
        </p:txBody>
      </p:sp>
      <p:sp>
        <p:nvSpPr>
          <p:cNvPr id="11290" name="Line 26"/>
          <p:cNvSpPr>
            <a:spLocks noChangeShapeType="1"/>
          </p:cNvSpPr>
          <p:nvPr/>
        </p:nvSpPr>
        <p:spPr bwMode="auto">
          <a:xfrm flipV="1">
            <a:off x="2386012" y="1676400"/>
            <a:ext cx="1447800" cy="2286000"/>
          </a:xfrm>
          <a:prstGeom prst="line">
            <a:avLst/>
          </a:prstGeom>
          <a:noFill/>
          <a:ln w="19050">
            <a:solidFill>
              <a:schemeClr val="tx1"/>
            </a:solidFill>
            <a:round/>
            <a:headEnd/>
            <a:tailEnd type="triangle" w="med" len="med"/>
          </a:ln>
        </p:spPr>
        <p:txBody>
          <a:bodyPr/>
          <a:lstStyle/>
          <a:p>
            <a:endParaRPr lang="en-US"/>
          </a:p>
        </p:txBody>
      </p:sp>
      <p:sp>
        <p:nvSpPr>
          <p:cNvPr id="11291" name="Line 27"/>
          <p:cNvSpPr>
            <a:spLocks noChangeShapeType="1"/>
          </p:cNvSpPr>
          <p:nvPr/>
        </p:nvSpPr>
        <p:spPr bwMode="auto">
          <a:xfrm flipH="1" flipV="1">
            <a:off x="1852612" y="1524000"/>
            <a:ext cx="914400" cy="2438400"/>
          </a:xfrm>
          <a:prstGeom prst="line">
            <a:avLst/>
          </a:prstGeom>
          <a:noFill/>
          <a:ln w="9525">
            <a:solidFill>
              <a:schemeClr val="tx1"/>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9525">
            <a:solidFill>
              <a:schemeClr val="tx1"/>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828800"/>
            <a:ext cx="838200" cy="2133600"/>
          </a:xfrm>
          <a:prstGeom prst="line">
            <a:avLst/>
          </a:prstGeom>
          <a:noFill/>
          <a:ln w="9525">
            <a:solidFill>
              <a:schemeClr val="tx1"/>
            </a:solidFill>
            <a:round/>
            <a:headEnd/>
            <a:tailEnd type="triangle" w="med" len="med"/>
          </a:ln>
        </p:spPr>
        <p:txBody>
          <a:bodyPr/>
          <a:lstStyle/>
          <a:p>
            <a:endParaRPr lang="en-US"/>
          </a:p>
        </p:txBody>
      </p:sp>
      <p:sp>
        <p:nvSpPr>
          <p:cNvPr id="11294" name="Line 30"/>
          <p:cNvSpPr>
            <a:spLocks noChangeShapeType="1"/>
          </p:cNvSpPr>
          <p:nvPr/>
        </p:nvSpPr>
        <p:spPr bwMode="auto">
          <a:xfrm flipV="1">
            <a:off x="3910012" y="1524000"/>
            <a:ext cx="152400" cy="2438400"/>
          </a:xfrm>
          <a:prstGeom prst="line">
            <a:avLst/>
          </a:prstGeom>
          <a:noFill/>
          <a:ln w="19050">
            <a:solidFill>
              <a:schemeClr val="tx1"/>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300412" y="1371600"/>
            <a:ext cx="990600" cy="2590800"/>
          </a:xfrm>
          <a:prstGeom prst="line">
            <a:avLst/>
          </a:prstGeom>
          <a:noFill/>
          <a:ln w="19050">
            <a:solidFill>
              <a:schemeClr val="tx1"/>
            </a:solidFill>
            <a:round/>
            <a:headEnd/>
            <a:tailEnd type="triangle" w="med" len="med"/>
          </a:ln>
        </p:spPr>
        <p:txBody>
          <a:bodyPr/>
          <a:lstStyle/>
          <a:p>
            <a:endParaRPr lang="en-US"/>
          </a:p>
        </p:txBody>
      </p:sp>
      <p:grpSp>
        <p:nvGrpSpPr>
          <p:cNvPr id="2" name="Group 32"/>
          <p:cNvGrpSpPr>
            <a:grpSpLocks/>
          </p:cNvGrpSpPr>
          <p:nvPr/>
        </p:nvGrpSpPr>
        <p:grpSpPr bwMode="auto">
          <a:xfrm>
            <a:off x="4114799" y="1217612"/>
            <a:ext cx="3810000" cy="915988"/>
            <a:chOff x="2385" y="260"/>
            <a:chExt cx="2400" cy="577"/>
          </a:xfrm>
        </p:grpSpPr>
        <p:sp>
          <p:nvSpPr>
            <p:cNvPr id="11300"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11301"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3" name="Group 35"/>
          <p:cNvGrpSpPr>
            <a:grpSpLocks/>
          </p:cNvGrpSpPr>
          <p:nvPr/>
        </p:nvGrpSpPr>
        <p:grpSpPr bwMode="auto">
          <a:xfrm>
            <a:off x="4062412" y="2241551"/>
            <a:ext cx="3452813" cy="646113"/>
            <a:chOff x="2352" y="836"/>
            <a:chExt cx="2175" cy="407"/>
          </a:xfrm>
        </p:grpSpPr>
        <p:sp>
          <p:nvSpPr>
            <p:cNvPr id="11298"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11299"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
        <p:nvSpPr>
          <p:cNvPr id="38" name="Title 37"/>
          <p:cNvSpPr>
            <a:spLocks noGrp="1"/>
          </p:cNvSpPr>
          <p:nvPr>
            <p:ph type="title"/>
          </p:nvPr>
        </p:nvSpPr>
        <p:spPr/>
        <p:txBody>
          <a:bodyPr/>
          <a:lstStyle/>
          <a:p>
            <a:r>
              <a:rPr lang="en-US" dirty="0" smtClean="0"/>
              <a:t>Hashing Bands</a:t>
            </a:r>
            <a:endParaRPr lang="en-US" dirty="0"/>
          </a:p>
        </p:txBody>
      </p:sp>
      <p:sp>
        <p:nvSpPr>
          <p:cNvPr id="41" name="Footer Placeholder 40"/>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0" name="Slide Number Placeholder 39"/>
          <p:cNvSpPr>
            <a:spLocks noGrp="1"/>
          </p:cNvSpPr>
          <p:nvPr>
            <p:ph type="sldNum" sz="quarter" idx="12"/>
          </p:nvPr>
        </p:nvSpPr>
        <p:spPr/>
        <p:txBody>
          <a:bodyPr/>
          <a:lstStyle/>
          <a:p>
            <a:fld id="{19B12225-5612-419B-A8D5-4B8EEE4C217E}" type="slidenum">
              <a:rPr lang="en-US" smtClean="0"/>
              <a:pPr/>
              <a:t>46</a:t>
            </a:fld>
            <a:endParaRPr lang="en-US"/>
          </a:p>
        </p:txBody>
      </p:sp>
    </p:spTree>
    <p:extLst>
      <p:ext uri="{BB962C8B-B14F-4D97-AF65-F5344CB8AC3E}">
        <p14:creationId xmlns:p14="http://schemas.microsoft.com/office/powerpoint/2010/main" val="2635477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Simplifying Assumption</a:t>
            </a:r>
          </a:p>
        </p:txBody>
      </p:sp>
      <p:sp>
        <p:nvSpPr>
          <p:cNvPr id="13315" name="Rectangle 3"/>
          <p:cNvSpPr>
            <a:spLocks noGrp="1" noChangeArrowheads="1"/>
          </p:cNvSpPr>
          <p:nvPr>
            <p:ph idx="1"/>
          </p:nvPr>
        </p:nvSpPr>
        <p:spPr/>
        <p:txBody>
          <a:bodyPr/>
          <a:lstStyle/>
          <a:p>
            <a:r>
              <a:rPr lang="en-US" dirty="0" smtClean="0"/>
              <a:t>There are </a:t>
            </a:r>
            <a:r>
              <a:rPr lang="en-US" b="1" dirty="0" smtClean="0"/>
              <a:t>enough buckets</a:t>
            </a:r>
            <a:r>
              <a:rPr lang="en-US" dirty="0" smtClean="0"/>
              <a:t> that columns are unlikely to hash to the same bucket unless they are </a:t>
            </a:r>
            <a:r>
              <a:rPr lang="en-US" b="1" dirty="0" smtClean="0">
                <a:solidFill>
                  <a:srgbClr val="FF0066"/>
                </a:solidFill>
              </a:rPr>
              <a:t>identical</a:t>
            </a:r>
            <a:r>
              <a:rPr lang="en-US" dirty="0" smtClean="0">
                <a:solidFill>
                  <a:srgbClr val="FF0066"/>
                </a:solidFill>
              </a:rPr>
              <a:t> </a:t>
            </a:r>
            <a:r>
              <a:rPr lang="en-US" dirty="0" smtClean="0"/>
              <a:t>in a particular band</a:t>
            </a:r>
          </a:p>
          <a:p>
            <a:pPr lvl="8"/>
            <a:endParaRPr lang="en-US" dirty="0" smtClean="0"/>
          </a:p>
          <a:p>
            <a:r>
              <a:rPr lang="en-US" dirty="0" smtClean="0">
                <a:solidFill>
                  <a:srgbClr val="0000FF"/>
                </a:solidFill>
              </a:rPr>
              <a:t>Hereafter, we assume that “</a:t>
            </a:r>
            <a:r>
              <a:rPr lang="en-US" b="1" dirty="0" smtClean="0">
                <a:solidFill>
                  <a:srgbClr val="0000FF"/>
                </a:solidFill>
              </a:rPr>
              <a:t>same bucket</a:t>
            </a:r>
            <a:r>
              <a:rPr lang="en-US" dirty="0" smtClean="0">
                <a:solidFill>
                  <a:srgbClr val="0000FF"/>
                </a:solidFill>
              </a:rPr>
              <a:t>” means “</a:t>
            </a:r>
            <a:r>
              <a:rPr lang="en-US" b="1" dirty="0" smtClean="0">
                <a:solidFill>
                  <a:srgbClr val="0000FF"/>
                </a:solidFill>
              </a:rPr>
              <a:t>identical in that band</a:t>
            </a:r>
            <a:r>
              <a:rPr lang="en-US" dirty="0" smtClean="0">
                <a:solidFill>
                  <a:srgbClr val="0000FF"/>
                </a:solidFill>
              </a:rPr>
              <a:t>”</a:t>
            </a:r>
          </a:p>
          <a:p>
            <a:pPr lvl="8"/>
            <a:endParaRPr lang="en-US" dirty="0" smtClean="0"/>
          </a:p>
          <a:p>
            <a:r>
              <a:rPr lang="en-US" dirty="0" smtClean="0">
                <a:solidFill>
                  <a:srgbClr val="008000"/>
                </a:solidFill>
              </a:rPr>
              <a:t>Assumption needed only to simplify analysis, not for correctness of algorithm</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47</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97114765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Example of Bands</a:t>
            </a:r>
            <a:endParaRPr lang="en-US" dirty="0" smtClean="0"/>
          </a:p>
        </p:txBody>
      </p:sp>
      <p:sp>
        <p:nvSpPr>
          <p:cNvPr id="14339" name="Rectangle 3"/>
          <p:cNvSpPr>
            <a:spLocks noGrp="1" noChangeArrowheads="1"/>
          </p:cNvSpPr>
          <p:nvPr>
            <p:ph idx="1"/>
          </p:nvPr>
        </p:nvSpPr>
        <p:spPr/>
        <p:txBody>
          <a:bodyPr/>
          <a:lstStyle/>
          <a:p>
            <a:pPr marL="118872" indent="0">
              <a:buNone/>
            </a:pPr>
            <a:r>
              <a:rPr lang="en-US" b="1" dirty="0" smtClean="0">
                <a:solidFill>
                  <a:srgbClr val="0000FF"/>
                </a:solidFill>
              </a:rPr>
              <a:t>Assume the following case:</a:t>
            </a:r>
          </a:p>
          <a:p>
            <a:r>
              <a:rPr lang="en-US" dirty="0" smtClean="0"/>
              <a:t>Suppose 100,000 columns of </a:t>
            </a:r>
            <a:r>
              <a:rPr lang="en-US" b="1" i="1" dirty="0" smtClean="0"/>
              <a:t>M</a:t>
            </a:r>
            <a:r>
              <a:rPr lang="en-US" i="1" dirty="0" smtClean="0"/>
              <a:t> </a:t>
            </a:r>
            <a:r>
              <a:rPr lang="en-US" dirty="0" smtClean="0"/>
              <a:t>(100k docs)</a:t>
            </a:r>
          </a:p>
          <a:p>
            <a:r>
              <a:rPr lang="en-US" dirty="0" smtClean="0"/>
              <a:t>Signatures of 100 integers (rows)</a:t>
            </a:r>
          </a:p>
          <a:p>
            <a:r>
              <a:rPr lang="en-US" dirty="0" smtClean="0"/>
              <a:t>Therefore, signatures take 40Mb</a:t>
            </a:r>
          </a:p>
          <a:p>
            <a:r>
              <a:rPr lang="en-US" dirty="0" smtClean="0"/>
              <a:t>Choose </a:t>
            </a:r>
            <a:r>
              <a:rPr lang="sl-SI" b="1" i="1" dirty="0" smtClean="0"/>
              <a:t>b</a:t>
            </a:r>
            <a:r>
              <a:rPr lang="en-US" b="1" dirty="0" smtClean="0"/>
              <a:t> </a:t>
            </a:r>
            <a:r>
              <a:rPr lang="en-US" dirty="0" smtClean="0"/>
              <a:t>= 20 bands of </a:t>
            </a:r>
            <a:r>
              <a:rPr lang="en-US" b="1" i="1" dirty="0" smtClean="0"/>
              <a:t>r</a:t>
            </a:r>
            <a:r>
              <a:rPr lang="en-US" b="1" dirty="0" smtClean="0"/>
              <a:t> </a:t>
            </a:r>
            <a:r>
              <a:rPr lang="en-US" dirty="0" smtClean="0"/>
              <a:t>= 5 integers/band</a:t>
            </a:r>
          </a:p>
          <a:p>
            <a:pPr lvl="8"/>
            <a:endParaRPr lang="en-US" dirty="0" smtClean="0"/>
          </a:p>
          <a:p>
            <a:r>
              <a:rPr lang="en-US" b="1" dirty="0"/>
              <a:t>Goal:</a:t>
            </a:r>
            <a:r>
              <a:rPr lang="en-US" dirty="0" smtClean="0">
                <a:solidFill>
                  <a:srgbClr val="008000"/>
                </a:solidFill>
              </a:rPr>
              <a:t> Find pairs of documents that </a:t>
            </a:r>
            <a:br>
              <a:rPr lang="en-US" dirty="0" smtClean="0">
                <a:solidFill>
                  <a:srgbClr val="008000"/>
                </a:solidFill>
              </a:rPr>
            </a:br>
            <a:r>
              <a:rPr lang="en-US" dirty="0" smtClean="0">
                <a:solidFill>
                  <a:srgbClr val="008000"/>
                </a:solidFill>
              </a:rPr>
              <a:t>are at least </a:t>
            </a:r>
            <a:r>
              <a:rPr lang="en-US" b="1" i="1" dirty="0" smtClean="0">
                <a:solidFill>
                  <a:srgbClr val="008000"/>
                </a:solidFill>
              </a:rPr>
              <a:t>s</a:t>
            </a:r>
            <a:r>
              <a:rPr lang="en-US" i="1" dirty="0" smtClean="0">
                <a:solidFill>
                  <a:srgbClr val="008000"/>
                </a:solidFill>
              </a:rPr>
              <a:t> = 0.8</a:t>
            </a:r>
            <a:r>
              <a:rPr lang="en-US" dirty="0" smtClean="0">
                <a:solidFill>
                  <a:srgbClr val="008000"/>
                </a:solidFill>
              </a:rPr>
              <a:t> similar</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48</a:t>
            </a:fld>
            <a:endParaRPr lang="en-US"/>
          </a:p>
        </p:txBody>
      </p:sp>
      <p:sp>
        <p:nvSpPr>
          <p:cNvPr id="80" name="Rectangle 79"/>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27805902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a:t>
            </a:r>
            <a:r>
              <a:rPr lang="en-US" baseline="-25000" dirty="0" smtClean="0"/>
              <a:t>1</a:t>
            </a:r>
            <a:r>
              <a:rPr lang="en-US" dirty="0" smtClean="0"/>
              <a:t>, C</a:t>
            </a:r>
            <a:r>
              <a:rPr lang="en-US" baseline="-25000" dirty="0" smtClean="0"/>
              <a:t>2</a:t>
            </a:r>
            <a:r>
              <a:rPr lang="en-US" dirty="0" smtClean="0"/>
              <a:t> are 80% Similar</a:t>
            </a:r>
          </a:p>
        </p:txBody>
      </p:sp>
      <p:sp>
        <p:nvSpPr>
          <p:cNvPr id="70659" name="Rectangle 3"/>
          <p:cNvSpPr>
            <a:spLocks noGrp="1" noChangeArrowheads="1"/>
          </p:cNvSpPr>
          <p:nvPr>
            <p:ph idx="1"/>
          </p:nvPr>
        </p:nvSpPr>
        <p:spPr>
          <a:xfrm>
            <a:off x="457199" y="1295400"/>
            <a:ext cx="8674627" cy="5257801"/>
          </a:xfrm>
        </p:spPr>
        <p:txBody>
          <a:bodyPr>
            <a:normAutofit fontScale="92500" lnSpcReduction="10000"/>
          </a:bodyPr>
          <a:lstStyle/>
          <a:p>
            <a:r>
              <a:rPr lang="en-US" b="1" dirty="0" smtClean="0">
                <a:solidFill>
                  <a:srgbClr val="0000FF"/>
                </a:solidFill>
              </a:rPr>
              <a:t>Find pairs of </a:t>
            </a:r>
            <a:r>
              <a:rPr lang="en-US" b="1" dirty="0" smtClean="0">
                <a:solidFill>
                  <a:srgbClr val="0000FF"/>
                </a:solidFill>
                <a:sym typeface="Symbol"/>
              </a:rPr>
              <a:t> </a:t>
            </a:r>
            <a:r>
              <a:rPr lang="en-US" b="1" i="1" dirty="0" smtClean="0">
                <a:solidFill>
                  <a:srgbClr val="0000FF"/>
                </a:solidFill>
              </a:rPr>
              <a:t>s</a:t>
            </a:r>
            <a:r>
              <a:rPr lang="en-US" i="1" dirty="0" smtClean="0">
                <a:solidFill>
                  <a:srgbClr val="0000FF"/>
                </a:solidFill>
              </a:rPr>
              <a:t>=</a:t>
            </a:r>
            <a:r>
              <a:rPr lang="en-US" dirty="0" smtClean="0">
                <a:solidFill>
                  <a:srgbClr val="0000FF"/>
                </a:solidFill>
              </a:rPr>
              <a:t>0.8 similarity, set </a:t>
            </a:r>
            <a:r>
              <a:rPr lang="en-US" b="1" dirty="0" smtClean="0">
                <a:solidFill>
                  <a:srgbClr val="0000FF"/>
                </a:solidFill>
              </a:rPr>
              <a:t>b</a:t>
            </a:r>
            <a:r>
              <a:rPr lang="en-US" dirty="0" smtClean="0">
                <a:solidFill>
                  <a:srgbClr val="0000FF"/>
                </a:solidFill>
              </a:rPr>
              <a:t>=20</a:t>
            </a:r>
            <a:r>
              <a:rPr lang="en-US" dirty="0">
                <a:solidFill>
                  <a:srgbClr val="0000FF"/>
                </a:solidFill>
              </a:rPr>
              <a:t>, </a:t>
            </a:r>
            <a:r>
              <a:rPr lang="en-US" b="1" dirty="0">
                <a:solidFill>
                  <a:srgbClr val="0000FF"/>
                </a:solidFill>
              </a:rPr>
              <a:t>r</a:t>
            </a:r>
            <a:r>
              <a:rPr lang="en-US" dirty="0">
                <a:solidFill>
                  <a:srgbClr val="0000FF"/>
                </a:solidFill>
              </a:rPr>
              <a:t>=5</a:t>
            </a:r>
            <a:endParaRPr lang="en-US" b="1" dirty="0" smtClean="0">
              <a:solidFill>
                <a:srgbClr val="0000FF"/>
              </a:solidFill>
            </a:endParaRPr>
          </a:p>
          <a:p>
            <a:r>
              <a:rPr lang="en-US" b="1" dirty="0" smtClean="0">
                <a:solidFill>
                  <a:srgbClr val="D60093"/>
                </a:solidFill>
              </a:rPr>
              <a:t>Assume:</a:t>
            </a:r>
            <a:r>
              <a:rPr lang="en-US" dirty="0" smtClean="0"/>
              <a:t> </a:t>
            </a:r>
            <a:r>
              <a:rPr lang="en-US" dirty="0" err="1" smtClean="0"/>
              <a:t>sim</a:t>
            </a:r>
            <a:r>
              <a:rPr lang="en-US" dirty="0" smtClean="0"/>
              <a:t>(C</a:t>
            </a:r>
            <a:r>
              <a:rPr lang="en-US" baseline="-25000" dirty="0" smtClean="0"/>
              <a:t>1</a:t>
            </a:r>
            <a:r>
              <a:rPr lang="en-US" dirty="0"/>
              <a:t>, </a:t>
            </a:r>
            <a:r>
              <a:rPr lang="en-US" dirty="0" smtClean="0"/>
              <a:t>C</a:t>
            </a:r>
            <a:r>
              <a:rPr lang="en-US" baseline="-25000" dirty="0" smtClean="0"/>
              <a:t>2</a:t>
            </a:r>
            <a:r>
              <a:rPr lang="en-US" dirty="0" smtClean="0"/>
              <a:t>) = 0.8</a:t>
            </a:r>
            <a:endParaRPr lang="en-US" dirty="0"/>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smtClean="0">
                <a:sym typeface="Symbol"/>
              </a:rPr>
              <a:t> </a:t>
            </a:r>
            <a:r>
              <a:rPr lang="en-US" b="1" dirty="0" smtClean="0">
                <a:sym typeface="Symbol"/>
              </a:rPr>
              <a:t>s</a:t>
            </a:r>
            <a:r>
              <a:rPr lang="en-US" dirty="0" smtClean="0">
                <a:sym typeface="Symbol"/>
              </a:rPr>
              <a:t>, we </a:t>
            </a:r>
            <a:r>
              <a:rPr lang="en-US" dirty="0" smtClean="0"/>
              <a:t>want C</a:t>
            </a:r>
            <a:r>
              <a:rPr lang="en-US" baseline="-25000" dirty="0" smtClean="0"/>
              <a:t>1</a:t>
            </a:r>
            <a:r>
              <a:rPr lang="en-US" dirty="0"/>
              <a:t>, C</a:t>
            </a:r>
            <a:r>
              <a:rPr lang="en-US" baseline="-25000" dirty="0"/>
              <a:t>2</a:t>
            </a:r>
            <a:r>
              <a:rPr lang="en-US" dirty="0" smtClean="0"/>
              <a:t> to be a </a:t>
            </a:r>
            <a:r>
              <a:rPr lang="en-US" b="1" dirty="0" smtClean="0">
                <a:solidFill>
                  <a:srgbClr val="D60093"/>
                </a:solidFill>
              </a:rPr>
              <a:t>candidate pair</a:t>
            </a:r>
            <a:r>
              <a:rPr lang="en-US" dirty="0" smtClean="0"/>
              <a:t>: We want them to hash to </a:t>
            </a:r>
            <a:r>
              <a:rPr lang="en-US" dirty="0"/>
              <a:t>at</a:t>
            </a:r>
            <a:r>
              <a:rPr lang="en-US" dirty="0" smtClean="0">
                <a:solidFill>
                  <a:srgbClr val="D60093"/>
                </a:solidFill>
              </a:rPr>
              <a:t> </a:t>
            </a:r>
            <a:r>
              <a:rPr lang="en-US" b="1" dirty="0" smtClean="0">
                <a:solidFill>
                  <a:srgbClr val="D60093"/>
                </a:solidFill>
              </a:rPr>
              <a:t>least 1 common bucket</a:t>
            </a:r>
            <a:r>
              <a:rPr lang="en-US" dirty="0" smtClean="0">
                <a:solidFill>
                  <a:srgbClr val="D60093"/>
                </a:solidFill>
              </a:rPr>
              <a:t> </a:t>
            </a:r>
            <a:r>
              <a:rPr lang="en-US" dirty="0" smtClean="0"/>
              <a:t>(at least one band is identical)</a:t>
            </a:r>
            <a:endParaRPr lang="en-US" dirty="0"/>
          </a:p>
          <a:p>
            <a:r>
              <a:rPr lang="en-US" b="1" dirty="0" smtClean="0">
                <a:solidFill>
                  <a:srgbClr val="008000"/>
                </a:solidFill>
              </a:rPr>
              <a:t>Probability C</a:t>
            </a:r>
            <a:r>
              <a:rPr lang="en-US" b="1" baseline="-25000" dirty="0" smtClean="0">
                <a:solidFill>
                  <a:srgbClr val="008000"/>
                </a:solidFill>
              </a:rPr>
              <a:t>1</a:t>
            </a:r>
            <a:r>
              <a:rPr lang="en-US" b="1" dirty="0" smtClean="0">
                <a:solidFill>
                  <a:srgbClr val="008000"/>
                </a:solidFill>
              </a:rPr>
              <a:t>, C</a:t>
            </a:r>
            <a:r>
              <a:rPr lang="en-US" b="1" baseline="-25000" dirty="0" smtClean="0">
                <a:solidFill>
                  <a:srgbClr val="008000"/>
                </a:solidFill>
              </a:rPr>
              <a:t>2</a:t>
            </a:r>
            <a:r>
              <a:rPr lang="en-US" b="1" dirty="0" smtClean="0">
                <a:solidFill>
                  <a:srgbClr val="008000"/>
                </a:solidFill>
              </a:rPr>
              <a:t> identical in </a:t>
            </a:r>
            <a:r>
              <a:rPr lang="en-US" b="1" dirty="0">
                <a:solidFill>
                  <a:srgbClr val="008000"/>
                </a:solidFill>
              </a:rPr>
              <a:t>one particular </a:t>
            </a:r>
            <a:r>
              <a:rPr lang="en-US" b="1" dirty="0" smtClean="0">
                <a:solidFill>
                  <a:srgbClr val="008000"/>
                </a:solidFill>
              </a:rPr>
              <a:t/>
            </a:r>
            <a:br>
              <a:rPr lang="en-US" b="1" dirty="0" smtClean="0">
                <a:solidFill>
                  <a:srgbClr val="008000"/>
                </a:solidFill>
              </a:rPr>
            </a:br>
            <a:r>
              <a:rPr lang="en-US" b="1" dirty="0" smtClean="0">
                <a:solidFill>
                  <a:srgbClr val="008000"/>
                </a:solidFill>
              </a:rPr>
              <a:t>band: </a:t>
            </a:r>
            <a:r>
              <a:rPr lang="en-US" dirty="0" smtClean="0"/>
              <a:t>(0.8)</a:t>
            </a:r>
            <a:r>
              <a:rPr lang="en-US" baseline="30000" dirty="0" smtClean="0"/>
              <a:t>5</a:t>
            </a:r>
            <a:r>
              <a:rPr lang="en-US" dirty="0" smtClean="0"/>
              <a:t> = 0.328</a:t>
            </a:r>
          </a:p>
          <a:p>
            <a:r>
              <a:rPr lang="en-US" dirty="0" smtClean="0"/>
              <a:t>Probability C</a:t>
            </a:r>
            <a:r>
              <a:rPr lang="en-US" baseline="-25000" dirty="0" smtClean="0"/>
              <a:t>1</a:t>
            </a:r>
            <a:r>
              <a:rPr lang="en-US" dirty="0" smtClean="0"/>
              <a:t>, C</a:t>
            </a:r>
            <a:r>
              <a:rPr lang="en-US" baseline="-25000" dirty="0" smtClean="0"/>
              <a:t>2</a:t>
            </a:r>
            <a:r>
              <a:rPr lang="en-US" dirty="0" smtClean="0"/>
              <a:t> are </a:t>
            </a:r>
            <a:r>
              <a:rPr lang="en-US" b="1" i="1" dirty="0" smtClean="0">
                <a:solidFill>
                  <a:srgbClr val="FF0066"/>
                </a:solidFill>
              </a:rPr>
              <a:t>not</a:t>
            </a:r>
            <a:r>
              <a:rPr lang="en-US" dirty="0" smtClean="0">
                <a:solidFill>
                  <a:srgbClr val="FF0066"/>
                </a:solidFill>
              </a:rPr>
              <a:t> </a:t>
            </a:r>
            <a:r>
              <a:rPr lang="en-US" dirty="0" smtClean="0"/>
              <a:t>similar in all of the 20 bands: (1-0.328)</a:t>
            </a:r>
            <a:r>
              <a:rPr lang="en-US" baseline="30000" dirty="0" smtClean="0"/>
              <a:t>20</a:t>
            </a:r>
            <a:r>
              <a:rPr lang="en-US" dirty="0" smtClean="0"/>
              <a:t> = 0.00035 </a:t>
            </a:r>
          </a:p>
          <a:p>
            <a:pPr lvl="1"/>
            <a:r>
              <a:rPr lang="en-US" dirty="0" smtClean="0"/>
              <a:t>i.e., about 1/3000th of the 80%-similar column pairs </a:t>
            </a:r>
            <a:br>
              <a:rPr lang="en-US" dirty="0" smtClean="0"/>
            </a:br>
            <a:r>
              <a:rPr lang="en-US" dirty="0" smtClean="0"/>
              <a:t>are </a:t>
            </a:r>
            <a:r>
              <a:rPr lang="en-US" b="1" dirty="0" smtClean="0">
                <a:solidFill>
                  <a:srgbClr val="FF0066"/>
                </a:solidFill>
              </a:rPr>
              <a:t>false negatives</a:t>
            </a:r>
            <a:r>
              <a:rPr lang="en-US" dirty="0" smtClean="0"/>
              <a:t> (we miss them)</a:t>
            </a:r>
          </a:p>
          <a:p>
            <a:pPr lvl="1"/>
            <a:r>
              <a:rPr lang="en-US" b="1" dirty="0" smtClean="0"/>
              <a:t>We would find 99.965% pairs of truly similar documents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1" name="Rectangle 40"/>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6" name="Group 69"/>
          <p:cNvGrpSpPr/>
          <p:nvPr/>
        </p:nvGrpSpPr>
        <p:grpSpPr>
          <a:xfrm>
            <a:off x="6822260" y="40046"/>
            <a:ext cx="2309567" cy="1375386"/>
            <a:chOff x="5996233" y="3958614"/>
            <a:chExt cx="2309567" cy="1375386"/>
          </a:xfrm>
        </p:grpSpPr>
        <p:sp>
          <p:nvSpPr>
            <p:cNvPr id="77"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8"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79"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0"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1"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2"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9"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0"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2"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3"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0"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1"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2"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3"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4"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429424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0002_scenery_00022_192691632_7262b1a623_69_86901650@N00"/>
          <p:cNvPicPr>
            <a:picLocks noChangeAspect="1" noChangeArrowheads="1"/>
          </p:cNvPicPr>
          <p:nvPr/>
        </p:nvPicPr>
        <p:blipFill>
          <a:blip r:embed="rId3" cstate="print"/>
          <a:srcRect/>
          <a:stretch>
            <a:fillRect/>
          </a:stretch>
        </p:blipFill>
        <p:spPr bwMode="auto">
          <a:xfrm>
            <a:off x="990600" y="4529137"/>
            <a:ext cx="1204913" cy="1604963"/>
          </a:xfrm>
          <a:prstGeom prst="rect">
            <a:avLst/>
          </a:prstGeom>
          <a:noFill/>
        </p:spPr>
      </p:pic>
      <p:pic>
        <p:nvPicPr>
          <p:cNvPr id="153603" name="Picture 3" descr="0003_unlabelled_jlandscape-0007_image_007067"/>
          <p:cNvPicPr>
            <a:picLocks noChangeAspect="1" noChangeArrowheads="1"/>
          </p:cNvPicPr>
          <p:nvPr/>
        </p:nvPicPr>
        <p:blipFill>
          <a:blip r:embed="rId4" cstate="print"/>
          <a:srcRect/>
          <a:stretch>
            <a:fillRect/>
          </a:stretch>
        </p:blipFill>
        <p:spPr bwMode="auto">
          <a:xfrm>
            <a:off x="914400" y="1752600"/>
            <a:ext cx="1141413" cy="1524000"/>
          </a:xfrm>
          <a:prstGeom prst="rect">
            <a:avLst/>
          </a:prstGeom>
          <a:noFill/>
        </p:spPr>
      </p:pic>
      <p:pic>
        <p:nvPicPr>
          <p:cNvPr id="153604" name="Picture 4" descr="0004_scenery_00034_306202524_c6a3a17925_105_54201875@N00"/>
          <p:cNvPicPr>
            <a:picLocks noChangeAspect="1" noChangeArrowheads="1"/>
          </p:cNvPicPr>
          <p:nvPr/>
        </p:nvPicPr>
        <p:blipFill>
          <a:blip r:embed="rId5" cstate="print"/>
          <a:srcRect/>
          <a:stretch>
            <a:fillRect/>
          </a:stretch>
        </p:blipFill>
        <p:spPr bwMode="auto">
          <a:xfrm>
            <a:off x="2819400" y="5062537"/>
            <a:ext cx="1581150" cy="1185863"/>
          </a:xfrm>
          <a:prstGeom prst="rect">
            <a:avLst/>
          </a:prstGeom>
          <a:noFill/>
        </p:spPr>
      </p:pic>
      <p:pic>
        <p:nvPicPr>
          <p:cNvPr id="153605" name="Picture 5" descr="0005_unlabelled_landscape-0051_image_051342"/>
          <p:cNvPicPr>
            <a:picLocks noChangeAspect="1" noChangeArrowheads="1"/>
          </p:cNvPicPr>
          <p:nvPr/>
        </p:nvPicPr>
        <p:blipFill>
          <a:blip r:embed="rId6" cstate="print"/>
          <a:srcRect/>
          <a:stretch>
            <a:fillRect/>
          </a:stretch>
        </p:blipFill>
        <p:spPr bwMode="auto">
          <a:xfrm>
            <a:off x="2590800" y="1277938"/>
            <a:ext cx="1447800" cy="1084262"/>
          </a:xfrm>
          <a:prstGeom prst="rect">
            <a:avLst/>
          </a:prstGeom>
          <a:noFill/>
        </p:spPr>
      </p:pic>
      <p:pic>
        <p:nvPicPr>
          <p:cNvPr id="153606" name="Picture 6" descr="0006_vacation_00015_34293411_a0921e9bb9_23_36083508@N00"/>
          <p:cNvPicPr>
            <a:picLocks noChangeAspect="1" noChangeArrowheads="1"/>
          </p:cNvPicPr>
          <p:nvPr/>
        </p:nvPicPr>
        <p:blipFill>
          <a:blip r:embed="rId7" cstate="print"/>
          <a:srcRect/>
          <a:stretch>
            <a:fillRect/>
          </a:stretch>
        </p:blipFill>
        <p:spPr bwMode="auto">
          <a:xfrm>
            <a:off x="7234238" y="3133725"/>
            <a:ext cx="1604962" cy="1209675"/>
          </a:xfrm>
          <a:prstGeom prst="rect">
            <a:avLst/>
          </a:prstGeom>
          <a:noFill/>
        </p:spPr>
      </p:pic>
      <p:pic>
        <p:nvPicPr>
          <p:cNvPr id="153607" name="Picture 7" descr="0007_river_00094_101141378_afffb5b74b_28_99737037@N00"/>
          <p:cNvPicPr>
            <a:picLocks noChangeAspect="1" noChangeArrowheads="1"/>
          </p:cNvPicPr>
          <p:nvPr/>
        </p:nvPicPr>
        <p:blipFill>
          <a:blip r:embed="rId8" cstate="print"/>
          <a:srcRect/>
          <a:stretch>
            <a:fillRect/>
          </a:stretch>
        </p:blipFill>
        <p:spPr bwMode="auto">
          <a:xfrm>
            <a:off x="4876800" y="4910137"/>
            <a:ext cx="1604963" cy="1203325"/>
          </a:xfrm>
          <a:prstGeom prst="rect">
            <a:avLst/>
          </a:prstGeom>
          <a:noFill/>
        </p:spPr>
      </p:pic>
      <p:pic>
        <p:nvPicPr>
          <p:cNvPr id="153608" name="Picture 8" descr="0008_vacation_00075_73543768_2b41c11284_34_45447737@N00"/>
          <p:cNvPicPr>
            <a:picLocks noChangeAspect="1" noChangeArrowheads="1"/>
          </p:cNvPicPr>
          <p:nvPr/>
        </p:nvPicPr>
        <p:blipFill>
          <a:blip r:embed="rId9" cstate="print"/>
          <a:srcRect/>
          <a:stretch>
            <a:fillRect/>
          </a:stretch>
        </p:blipFill>
        <p:spPr bwMode="auto">
          <a:xfrm>
            <a:off x="304800" y="3316287"/>
            <a:ext cx="1371600" cy="1027113"/>
          </a:xfrm>
          <a:prstGeom prst="rect">
            <a:avLst/>
          </a:prstGeom>
          <a:noFill/>
        </p:spPr>
      </p:pic>
      <p:pic>
        <p:nvPicPr>
          <p:cNvPr id="153609" name="Picture 9" descr="0009_vacation2_00011_93849155_618bf94392_15_81504796@N00"/>
          <p:cNvPicPr>
            <a:picLocks noChangeAspect="1" noChangeArrowheads="1"/>
          </p:cNvPicPr>
          <p:nvPr/>
        </p:nvPicPr>
        <p:blipFill>
          <a:blip r:embed="rId10" cstate="print"/>
          <a:srcRect/>
          <a:stretch>
            <a:fillRect/>
          </a:stretch>
        </p:blipFill>
        <p:spPr bwMode="auto">
          <a:xfrm>
            <a:off x="6858000" y="1828800"/>
            <a:ext cx="1604963" cy="1198563"/>
          </a:xfrm>
          <a:prstGeom prst="rect">
            <a:avLst/>
          </a:prstGeom>
          <a:noFill/>
        </p:spPr>
      </p:pic>
      <p:pic>
        <p:nvPicPr>
          <p:cNvPr id="153610" name="Picture 10" descr="0010_scenic_00019_374590006_2c5ef01699_143_86537549@N00"/>
          <p:cNvPicPr>
            <a:picLocks noChangeAspect="1" noChangeArrowheads="1"/>
          </p:cNvPicPr>
          <p:nvPr/>
        </p:nvPicPr>
        <p:blipFill>
          <a:blip r:embed="rId11" cstate="print"/>
          <a:srcRect/>
          <a:stretch>
            <a:fillRect/>
          </a:stretch>
        </p:blipFill>
        <p:spPr bwMode="auto">
          <a:xfrm>
            <a:off x="7010400" y="4491038"/>
            <a:ext cx="1204912" cy="1604962"/>
          </a:xfrm>
          <a:prstGeom prst="rect">
            <a:avLst/>
          </a:prstGeom>
          <a:noFill/>
        </p:spPr>
      </p:pic>
      <p:pic>
        <p:nvPicPr>
          <p:cNvPr id="153611" name="Picture 11" descr="0001_water_00065_77917326_c4a2ec3423_38_57366077@N00"/>
          <p:cNvPicPr>
            <a:picLocks noChangeAspect="1" noChangeArrowheads="1"/>
          </p:cNvPicPr>
          <p:nvPr/>
        </p:nvPicPr>
        <p:blipFill>
          <a:blip r:embed="rId12" cstate="print"/>
          <a:srcRect/>
          <a:stretch>
            <a:fillRect/>
          </a:stretch>
        </p:blipFill>
        <p:spPr bwMode="auto">
          <a:xfrm>
            <a:off x="4567238" y="1311275"/>
            <a:ext cx="1604962" cy="1203325"/>
          </a:xfrm>
          <a:prstGeom prst="rect">
            <a:avLst/>
          </a:prstGeom>
          <a:noFill/>
        </p:spPr>
      </p:pic>
      <p:sp>
        <p:nvSpPr>
          <p:cNvPr id="153613" name="Text Box 13"/>
          <p:cNvSpPr txBox="1">
            <a:spLocks noChangeArrowheads="1"/>
          </p:cNvSpPr>
          <p:nvPr/>
        </p:nvSpPr>
        <p:spPr bwMode="auto">
          <a:xfrm>
            <a:off x="914400" y="6243935"/>
            <a:ext cx="75438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t>
            </a:r>
            <a:r>
              <a:rPr lang="en-US" sz="2400" b="1" dirty="0" smtClean="0"/>
              <a:t>a collection </a:t>
            </a:r>
            <a:r>
              <a:rPr lang="en-US" sz="2400" b="1" dirty="0"/>
              <a:t>of 20,000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8" name="Title 17"/>
          <p:cNvSpPr>
            <a:spLocks noGrp="1"/>
          </p:cNvSpPr>
          <p:nvPr>
            <p:ph type="title"/>
          </p:nvPr>
        </p:nvSpPr>
        <p:spPr/>
        <p:txBody>
          <a:bodyPr/>
          <a:lstStyle/>
          <a:p>
            <a:r>
              <a:rPr lang="en-US" dirty="0"/>
              <a:t>Scene Completion Problem </a:t>
            </a:r>
          </a:p>
        </p:txBody>
      </p:sp>
      <p:sp>
        <p:nvSpPr>
          <p:cNvPr id="21" name="Footer Placeholder 20"/>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20" name="Slide Number Placeholder 19"/>
          <p:cNvSpPr>
            <a:spLocks noGrp="1"/>
          </p:cNvSpPr>
          <p:nvPr>
            <p:ph type="sldNum" sz="quarter" idx="12"/>
          </p:nvPr>
        </p:nvSpPr>
        <p:spPr/>
        <p:txBody>
          <a:bodyPr/>
          <a:lstStyle/>
          <a:p>
            <a:fld id="{19B12225-5612-419B-A8D5-4B8EEE4C217E}" type="slidenum">
              <a:rPr lang="en-US" smtClean="0"/>
              <a:pPr/>
              <a:t>5</a:t>
            </a:fld>
            <a:endParaRPr lang="en-US"/>
          </a:p>
        </p:txBody>
      </p:sp>
      <p:sp>
        <p:nvSpPr>
          <p:cNvPr id="22"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extLst>
      <p:ext uri="{BB962C8B-B14F-4D97-AF65-F5344CB8AC3E}">
        <p14:creationId xmlns:p14="http://schemas.microsoft.com/office/powerpoint/2010/main" val="165010903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smtClean="0"/>
              <a:t>C</a:t>
            </a:r>
            <a:r>
              <a:rPr lang="en-US" baseline="-25000" dirty="0" smtClean="0"/>
              <a:t>1</a:t>
            </a:r>
            <a:r>
              <a:rPr lang="en-US" dirty="0" smtClean="0"/>
              <a:t>, C</a:t>
            </a:r>
            <a:r>
              <a:rPr lang="en-US" baseline="-25000" dirty="0" smtClean="0"/>
              <a:t>2</a:t>
            </a:r>
            <a:r>
              <a:rPr lang="en-US" dirty="0" smtClean="0"/>
              <a:t> are 30% Similar</a:t>
            </a:r>
          </a:p>
        </p:txBody>
      </p:sp>
      <p:sp>
        <p:nvSpPr>
          <p:cNvPr id="63491" name="Rectangle 3"/>
          <p:cNvSpPr>
            <a:spLocks noGrp="1" noChangeArrowheads="1"/>
          </p:cNvSpPr>
          <p:nvPr>
            <p:ph idx="1"/>
          </p:nvPr>
        </p:nvSpPr>
        <p:spPr>
          <a:xfrm>
            <a:off x="457200" y="1295400"/>
            <a:ext cx="8229600" cy="5410200"/>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a:t>
            </a:r>
            <a:r>
              <a:rPr lang="en-US" dirty="0" smtClean="0"/>
              <a:t>0.3</a:t>
            </a:r>
            <a:endParaRPr lang="en-US" dirty="0"/>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smtClean="0">
                <a:sym typeface="Symbol"/>
              </a:rPr>
              <a:t>&lt; </a:t>
            </a:r>
            <a:r>
              <a:rPr lang="en-US" b="1" dirty="0" smtClean="0">
                <a:sym typeface="Symbol"/>
              </a:rPr>
              <a:t>s</a:t>
            </a:r>
            <a:r>
              <a:rPr lang="en-US" dirty="0" smtClean="0"/>
              <a:t> </a:t>
            </a:r>
            <a:r>
              <a:rPr lang="en-US" dirty="0"/>
              <a:t>we want C</a:t>
            </a:r>
            <a:r>
              <a:rPr lang="en-US" baseline="-25000" dirty="0"/>
              <a:t>1</a:t>
            </a:r>
            <a:r>
              <a:rPr lang="en-US" dirty="0"/>
              <a:t>, C</a:t>
            </a:r>
            <a:r>
              <a:rPr lang="en-US" baseline="-25000" dirty="0"/>
              <a:t>2</a:t>
            </a:r>
            <a:r>
              <a:rPr lang="en-US" dirty="0"/>
              <a:t> to hash to </a:t>
            </a:r>
            <a:r>
              <a:rPr lang="en-US" b="1" dirty="0" smtClean="0">
                <a:solidFill>
                  <a:srgbClr val="D60093"/>
                </a:solidFill>
              </a:rPr>
              <a:t>NO </a:t>
            </a:r>
            <a:br>
              <a:rPr lang="en-US" b="1" dirty="0" smtClean="0">
                <a:solidFill>
                  <a:srgbClr val="D60093"/>
                </a:solidFill>
              </a:rPr>
            </a:br>
            <a:r>
              <a:rPr lang="en-US" b="1" dirty="0" smtClean="0">
                <a:solidFill>
                  <a:srgbClr val="D60093"/>
                </a:solidFill>
              </a:rPr>
              <a:t>common buckets</a:t>
            </a:r>
            <a:r>
              <a:rPr lang="en-US" dirty="0" smtClean="0">
                <a:solidFill>
                  <a:srgbClr val="D60093"/>
                </a:solidFill>
              </a:rPr>
              <a:t> </a:t>
            </a:r>
            <a:r>
              <a:rPr lang="en-US" dirty="0" smtClean="0"/>
              <a:t>(all bands should be different)</a:t>
            </a:r>
            <a:endParaRPr lang="en-US" dirty="0"/>
          </a:p>
          <a:p>
            <a:r>
              <a:rPr lang="en-US" b="1" dirty="0" smtClean="0">
                <a:solidFill>
                  <a:srgbClr val="008000"/>
                </a:solidFill>
              </a:rPr>
              <a:t>Probability C</a:t>
            </a:r>
            <a:r>
              <a:rPr lang="en-US" b="1" baseline="-25000" dirty="0" smtClean="0">
                <a:solidFill>
                  <a:srgbClr val="008000"/>
                </a:solidFill>
              </a:rPr>
              <a:t>1</a:t>
            </a:r>
            <a:r>
              <a:rPr lang="en-US" b="1" dirty="0" smtClean="0">
                <a:solidFill>
                  <a:srgbClr val="008000"/>
                </a:solidFill>
              </a:rPr>
              <a:t>, C</a:t>
            </a:r>
            <a:r>
              <a:rPr lang="en-US" b="1" baseline="-25000" dirty="0" smtClean="0">
                <a:solidFill>
                  <a:srgbClr val="008000"/>
                </a:solidFill>
              </a:rPr>
              <a:t>2</a:t>
            </a:r>
            <a:r>
              <a:rPr lang="en-US" b="1" dirty="0" smtClean="0">
                <a:solidFill>
                  <a:srgbClr val="008000"/>
                </a:solidFill>
              </a:rPr>
              <a:t> identical in one particular band: </a:t>
            </a:r>
            <a:r>
              <a:rPr lang="en-US" dirty="0" smtClean="0"/>
              <a:t>(0.3)</a:t>
            </a:r>
            <a:r>
              <a:rPr lang="en-US" baseline="30000" dirty="0" smtClean="0"/>
              <a:t>5</a:t>
            </a:r>
            <a:r>
              <a:rPr lang="en-US" dirty="0" smtClean="0"/>
              <a:t>  = 0.00243</a:t>
            </a:r>
          </a:p>
          <a:p>
            <a:r>
              <a:rPr lang="en-US" dirty="0" smtClean="0"/>
              <a:t>Probability C</a:t>
            </a:r>
            <a:r>
              <a:rPr lang="en-US" baseline="-25000" dirty="0" smtClean="0"/>
              <a:t>1</a:t>
            </a:r>
            <a:r>
              <a:rPr lang="en-US" dirty="0" smtClean="0"/>
              <a:t>, C</a:t>
            </a:r>
            <a:r>
              <a:rPr lang="en-US" baseline="-25000" dirty="0" smtClean="0"/>
              <a:t>2</a:t>
            </a:r>
            <a:r>
              <a:rPr lang="en-US" dirty="0" smtClean="0"/>
              <a:t> identical in at least 1 of 20 bands: 1 - (1 - </a:t>
            </a:r>
            <a:r>
              <a:rPr lang="en-US" dirty="0"/>
              <a:t>0.00243</a:t>
            </a:r>
            <a:r>
              <a:rPr lang="en-US" dirty="0" smtClean="0"/>
              <a:t>)</a:t>
            </a:r>
            <a:r>
              <a:rPr lang="en-US" baseline="30000" dirty="0" smtClean="0"/>
              <a:t>20</a:t>
            </a:r>
            <a:r>
              <a:rPr lang="en-US" dirty="0" smtClean="0"/>
              <a:t> = 0.0474</a:t>
            </a:r>
          </a:p>
          <a:p>
            <a:pPr lvl="1"/>
            <a:r>
              <a:rPr lang="en-US" dirty="0" smtClean="0"/>
              <a:t>In other words, approximately 4.74% pairs of docs with similarity </a:t>
            </a:r>
            <a:r>
              <a:rPr lang="en-US" dirty="0" smtClean="0"/>
              <a:t>0.3 </a:t>
            </a:r>
            <a:r>
              <a:rPr lang="en-US" dirty="0" smtClean="0"/>
              <a:t>end up becoming </a:t>
            </a:r>
            <a:r>
              <a:rPr lang="en-US" b="1" dirty="0" smtClean="0">
                <a:solidFill>
                  <a:srgbClr val="D60093"/>
                </a:solidFill>
              </a:rPr>
              <a:t>candidate pairs</a:t>
            </a:r>
            <a:endParaRPr lang="en-US" dirty="0" smtClean="0"/>
          </a:p>
          <a:p>
            <a:pPr lvl="2"/>
            <a:r>
              <a:rPr lang="en-US" dirty="0" smtClean="0"/>
              <a:t>They are </a:t>
            </a:r>
            <a:r>
              <a:rPr lang="en-US" b="1" dirty="0" smtClean="0">
                <a:solidFill>
                  <a:srgbClr val="FF0066"/>
                </a:solidFill>
              </a:rPr>
              <a:t>false positives </a:t>
            </a:r>
            <a:r>
              <a:rPr lang="en-US" dirty="0"/>
              <a:t>since </a:t>
            </a:r>
            <a:r>
              <a:rPr lang="en-US" dirty="0" smtClean="0"/>
              <a:t>we will have to examine them (they are candidate pairs) but then it will turn out their similarity is below threshold </a:t>
            </a:r>
            <a:r>
              <a:rPr lang="en-US" b="1" dirty="0" smtClean="0"/>
              <a:t>s</a:t>
            </a:r>
            <a:endParaRPr lang="en-US" b="1" dirty="0" smtClean="0">
              <a:solidFill>
                <a:schemeClr val="accent2"/>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586303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LSH Involves a Tradeoff</a:t>
            </a:r>
          </a:p>
        </p:txBody>
      </p:sp>
      <p:sp>
        <p:nvSpPr>
          <p:cNvPr id="17411" name="Rectangle 3"/>
          <p:cNvSpPr>
            <a:spLocks noGrp="1" noChangeArrowheads="1"/>
          </p:cNvSpPr>
          <p:nvPr>
            <p:ph idx="1"/>
          </p:nvPr>
        </p:nvSpPr>
        <p:spPr>
          <a:xfrm>
            <a:off x="457200" y="1371600"/>
            <a:ext cx="7772400" cy="5181601"/>
          </a:xfrm>
        </p:spPr>
        <p:txBody>
          <a:bodyPr/>
          <a:lstStyle/>
          <a:p>
            <a:r>
              <a:rPr lang="en-US" b="1" dirty="0" smtClean="0">
                <a:solidFill>
                  <a:srgbClr val="D60093"/>
                </a:solidFill>
              </a:rPr>
              <a:t>Pick:</a:t>
            </a:r>
          </a:p>
          <a:p>
            <a:pPr lvl="1"/>
            <a:r>
              <a:rPr lang="en-US" dirty="0"/>
              <a:t>T</a:t>
            </a:r>
            <a:r>
              <a:rPr lang="en-US" dirty="0" smtClean="0"/>
              <a:t>he number of Min-Hashes (rows of </a:t>
            </a:r>
            <a:r>
              <a:rPr lang="en-US" b="1" i="1" dirty="0" smtClean="0"/>
              <a:t>M</a:t>
            </a:r>
            <a:r>
              <a:rPr lang="en-US" dirty="0" smtClean="0"/>
              <a:t>) </a:t>
            </a:r>
          </a:p>
          <a:p>
            <a:pPr lvl="1"/>
            <a:r>
              <a:rPr lang="en-US" dirty="0"/>
              <a:t>T</a:t>
            </a:r>
            <a:r>
              <a:rPr lang="en-US" dirty="0" smtClean="0"/>
              <a:t>he number of bands </a:t>
            </a:r>
            <a:r>
              <a:rPr lang="en-US" b="1" i="1" dirty="0" smtClean="0"/>
              <a:t>b</a:t>
            </a:r>
            <a:r>
              <a:rPr lang="en-US" dirty="0" smtClean="0"/>
              <a:t>, and </a:t>
            </a:r>
          </a:p>
          <a:p>
            <a:pPr lvl="1"/>
            <a:r>
              <a:rPr lang="en-US" dirty="0"/>
              <a:t>T</a:t>
            </a:r>
            <a:r>
              <a:rPr lang="en-US" dirty="0" smtClean="0"/>
              <a:t>he number of rows </a:t>
            </a:r>
            <a:r>
              <a:rPr lang="en-US" b="1" i="1" dirty="0" smtClean="0"/>
              <a:t>r</a:t>
            </a:r>
            <a:r>
              <a:rPr lang="en-US" dirty="0" smtClean="0"/>
              <a:t> per band</a:t>
            </a:r>
          </a:p>
          <a:p>
            <a:pPr>
              <a:buNone/>
            </a:pPr>
            <a:r>
              <a:rPr lang="en-US" dirty="0" smtClean="0"/>
              <a:t>	to balance false positives/negatives</a:t>
            </a:r>
          </a:p>
          <a:p>
            <a:pPr lvl="8"/>
            <a:endParaRPr lang="en-US" dirty="0" smtClean="0"/>
          </a:p>
          <a:p>
            <a:r>
              <a:rPr lang="en-US" b="1" dirty="0" smtClean="0">
                <a:solidFill>
                  <a:srgbClr val="0000FF"/>
                </a:solidFill>
              </a:rPr>
              <a:t>Example:</a:t>
            </a:r>
            <a:r>
              <a:rPr lang="en-US" dirty="0" smtClean="0"/>
              <a:t> If we had only 15 bands of 5 rows, the number of false positives would go down, but the number of false negatives would go up</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604300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534400" cy="987552"/>
          </a:xfrm>
        </p:spPr>
        <p:txBody>
          <a:bodyPr/>
          <a:lstStyle/>
          <a:p>
            <a:r>
              <a:rPr lang="en-US" dirty="0" smtClean="0"/>
              <a:t>Analysis of LSH – What We Want</a:t>
            </a:r>
          </a:p>
        </p:txBody>
      </p:sp>
      <p:sp>
        <p:nvSpPr>
          <p:cNvPr id="18435"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18436"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smtClean="0">
                <a:latin typeface="Tahoma" pitchFamily="34" charset="0"/>
              </a:rPr>
              <a:t>)</a:t>
            </a:r>
            <a:r>
              <a:rPr lang="en-US" dirty="0" smtClean="0">
                <a:solidFill>
                  <a:srgbClr val="008000"/>
                </a:solidFill>
                <a:latin typeface="Tahoma" pitchFamily="34" charset="0"/>
              </a:rPr>
              <a:t> </a:t>
            </a:r>
            <a:r>
              <a:rPr lang="en-US" dirty="0">
                <a:solidFill>
                  <a:srgbClr val="008000"/>
                </a:solidFill>
                <a:latin typeface="Tahoma" pitchFamily="34" charset="0"/>
              </a:rPr>
              <a:t>of two sets</a:t>
            </a:r>
          </a:p>
        </p:txBody>
      </p:sp>
      <p:sp>
        <p:nvSpPr>
          <p:cNvPr id="18437"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8438"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439"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
        <p:nvSpPr>
          <p:cNvPr id="18440" name="Line 8"/>
          <p:cNvSpPr>
            <a:spLocks noChangeShapeType="1"/>
          </p:cNvSpPr>
          <p:nvPr/>
        </p:nvSpPr>
        <p:spPr bwMode="auto">
          <a:xfrm>
            <a:off x="2362200" y="5410200"/>
            <a:ext cx="2133600" cy="0"/>
          </a:xfrm>
          <a:prstGeom prst="line">
            <a:avLst/>
          </a:prstGeom>
          <a:noFill/>
          <a:ln w="25400">
            <a:solidFill>
              <a:srgbClr val="FF0000"/>
            </a:solidFill>
            <a:round/>
            <a:headEnd/>
            <a:tailEnd/>
          </a:ln>
        </p:spPr>
        <p:txBody>
          <a:bodyPr/>
          <a:lstStyle/>
          <a:p>
            <a:endParaRPr lang="en-US"/>
          </a:p>
        </p:txBody>
      </p:sp>
      <p:sp>
        <p:nvSpPr>
          <p:cNvPr id="18441" name="Text Box 9"/>
          <p:cNvSpPr txBox="1">
            <a:spLocks noChangeArrowheads="1"/>
          </p:cNvSpPr>
          <p:nvPr/>
        </p:nvSpPr>
        <p:spPr bwMode="auto">
          <a:xfrm rot="16200000">
            <a:off x="3147235" y="3712312"/>
            <a:ext cx="2307556" cy="369332"/>
          </a:xfrm>
          <a:prstGeom prst="rect">
            <a:avLst/>
          </a:prstGeom>
          <a:noFill/>
          <a:ln w="9525">
            <a:noFill/>
            <a:miter lim="800000"/>
            <a:headEnd/>
            <a:tailEnd/>
          </a:ln>
        </p:spPr>
        <p:txBody>
          <a:bodyPr wrap="none">
            <a:spAutoFit/>
          </a:bodyPr>
          <a:lstStyle/>
          <a:p>
            <a:pPr algn="ctr" eaLnBrk="0" hangingPunct="0"/>
            <a:r>
              <a:rPr lang="en-US" dirty="0" smtClean="0">
                <a:solidFill>
                  <a:srgbClr val="008000"/>
                </a:solidFill>
                <a:latin typeface="Tahoma" pitchFamily="34" charset="0"/>
              </a:rPr>
              <a:t>Similarity threshold </a:t>
            </a:r>
            <a:r>
              <a:rPr lang="en-US" b="1" i="1" dirty="0" smtClean="0">
                <a:solidFill>
                  <a:srgbClr val="008000"/>
                </a:solidFill>
                <a:latin typeface="Tahoma" pitchFamily="34" charset="0"/>
              </a:rPr>
              <a:t>s</a:t>
            </a:r>
            <a:endParaRPr lang="en-US" b="1" i="1" dirty="0">
              <a:solidFill>
                <a:srgbClr val="008000"/>
              </a:solidFill>
              <a:latin typeface="Tahoma" pitchFamily="34" charset="0"/>
            </a:endParaRPr>
          </a:p>
        </p:txBody>
      </p:sp>
      <p:sp>
        <p:nvSpPr>
          <p:cNvPr id="18442" name="Line 10"/>
          <p:cNvSpPr>
            <a:spLocks noChangeShapeType="1"/>
          </p:cNvSpPr>
          <p:nvPr/>
        </p:nvSpPr>
        <p:spPr bwMode="auto">
          <a:xfrm flipV="1">
            <a:off x="4495800" y="1828800"/>
            <a:ext cx="0" cy="3581400"/>
          </a:xfrm>
          <a:prstGeom prst="line">
            <a:avLst/>
          </a:prstGeom>
          <a:noFill/>
          <a:ln w="25400">
            <a:solidFill>
              <a:srgbClr val="FF0000"/>
            </a:solidFill>
            <a:round/>
            <a:headEnd/>
            <a:tailEnd/>
          </a:ln>
        </p:spPr>
        <p:txBody>
          <a:bodyPr/>
          <a:lstStyle/>
          <a:p>
            <a:endParaRPr lang="en-US"/>
          </a:p>
        </p:txBody>
      </p:sp>
      <p:sp>
        <p:nvSpPr>
          <p:cNvPr id="18443" name="Line 11"/>
          <p:cNvSpPr>
            <a:spLocks noChangeShapeType="1"/>
          </p:cNvSpPr>
          <p:nvPr/>
        </p:nvSpPr>
        <p:spPr bwMode="auto">
          <a:xfrm>
            <a:off x="4495800" y="1828800"/>
            <a:ext cx="2133600" cy="0"/>
          </a:xfrm>
          <a:prstGeom prst="line">
            <a:avLst/>
          </a:prstGeom>
          <a:noFill/>
          <a:ln w="25400">
            <a:solidFill>
              <a:srgbClr val="FF0000"/>
            </a:solidFill>
            <a:round/>
            <a:headEnd/>
            <a:tailEnd/>
          </a:ln>
        </p:spPr>
        <p:txBody>
          <a:bodyPr/>
          <a:lstStyle/>
          <a:p>
            <a:endParaRPr lang="en-US"/>
          </a:p>
        </p:txBody>
      </p:sp>
      <p:grpSp>
        <p:nvGrpSpPr>
          <p:cNvPr id="2" name="Group 12"/>
          <p:cNvGrpSpPr>
            <a:grpSpLocks/>
          </p:cNvGrpSpPr>
          <p:nvPr/>
        </p:nvGrpSpPr>
        <p:grpSpPr bwMode="auto">
          <a:xfrm>
            <a:off x="2667000" y="3581400"/>
            <a:ext cx="1236663" cy="1828800"/>
            <a:chOff x="1680" y="2256"/>
            <a:chExt cx="779" cy="1152"/>
          </a:xfrm>
        </p:grpSpPr>
        <p:sp>
          <p:nvSpPr>
            <p:cNvPr id="18448" name="Text Box 13"/>
            <p:cNvSpPr txBox="1">
              <a:spLocks noChangeArrowheads="1"/>
            </p:cNvSpPr>
            <p:nvPr/>
          </p:nvSpPr>
          <p:spPr bwMode="auto">
            <a:xfrm>
              <a:off x="1680" y="2256"/>
              <a:ext cx="779" cy="404"/>
            </a:xfrm>
            <a:prstGeom prst="rect">
              <a:avLst/>
            </a:prstGeom>
            <a:noFill/>
            <a:ln w="9525">
              <a:noFill/>
              <a:miter lim="800000"/>
              <a:headEnd/>
              <a:tailEnd/>
            </a:ln>
          </p:spPr>
          <p:txBody>
            <a:bodyPr wrap="none">
              <a:spAutoFit/>
            </a:bodyPr>
            <a:lstStyle/>
            <a:p>
              <a:pPr algn="ctr" eaLnBrk="0" hangingPunct="0"/>
              <a:r>
                <a:rPr lang="en-US" dirty="0">
                  <a:latin typeface="Tahoma" pitchFamily="34" charset="0"/>
                </a:rPr>
                <a:t>No chance</a:t>
              </a:r>
            </a:p>
            <a:p>
              <a:pPr algn="ctr" eaLnBrk="0" hangingPunct="0"/>
              <a:r>
                <a:rPr lang="en-US" dirty="0">
                  <a:latin typeface="Tahoma" pitchFamily="34" charset="0"/>
                </a:rPr>
                <a:t>if </a:t>
              </a:r>
              <a:r>
                <a:rPr lang="en-US" i="1" dirty="0" smtClean="0">
                  <a:latin typeface="Tahoma" pitchFamily="34" charset="0"/>
                </a:rPr>
                <a:t>t</a:t>
              </a:r>
              <a:r>
                <a:rPr lang="en-US" dirty="0" smtClean="0">
                  <a:latin typeface="Tahoma" pitchFamily="34" charset="0"/>
                </a:rPr>
                <a:t> </a:t>
              </a:r>
              <a:r>
                <a:rPr lang="en-US" dirty="0">
                  <a:latin typeface="Tahoma" pitchFamily="34" charset="0"/>
                </a:rPr>
                <a:t>&lt; </a:t>
              </a:r>
              <a:r>
                <a:rPr lang="en-US" i="1" dirty="0" smtClean="0">
                  <a:latin typeface="Tahoma" pitchFamily="34" charset="0"/>
                </a:rPr>
                <a:t>s</a:t>
              </a:r>
              <a:endParaRPr lang="en-US" i="1" dirty="0">
                <a:latin typeface="Tahoma" pitchFamily="34" charset="0"/>
              </a:endParaRPr>
            </a:p>
          </p:txBody>
        </p:sp>
        <p:sp>
          <p:nvSpPr>
            <p:cNvPr id="18449" name="Line 14"/>
            <p:cNvSpPr>
              <a:spLocks noChangeShapeType="1"/>
            </p:cNvSpPr>
            <p:nvPr/>
          </p:nvSpPr>
          <p:spPr bwMode="auto">
            <a:xfrm>
              <a:off x="2112" y="2736"/>
              <a:ext cx="288" cy="672"/>
            </a:xfrm>
            <a:prstGeom prst="line">
              <a:avLst/>
            </a:prstGeom>
            <a:noFill/>
            <a:ln w="9525">
              <a:solidFill>
                <a:schemeClr val="tx1"/>
              </a:solidFill>
              <a:round/>
              <a:headEnd/>
              <a:tailEnd type="triangle" w="med" len="med"/>
            </a:ln>
          </p:spPr>
          <p:txBody>
            <a:bodyPr/>
            <a:lstStyle/>
            <a:p>
              <a:endParaRPr lang="en-US"/>
            </a:p>
          </p:txBody>
        </p:sp>
      </p:grpSp>
      <p:grpSp>
        <p:nvGrpSpPr>
          <p:cNvPr id="3" name="Group 15"/>
          <p:cNvGrpSpPr>
            <a:grpSpLocks/>
          </p:cNvGrpSpPr>
          <p:nvPr/>
        </p:nvGrpSpPr>
        <p:grpSpPr bwMode="auto">
          <a:xfrm>
            <a:off x="4648201" y="1828800"/>
            <a:ext cx="1752601" cy="1327150"/>
            <a:chOff x="2928" y="1152"/>
            <a:chExt cx="1104" cy="836"/>
          </a:xfrm>
        </p:grpSpPr>
        <p:sp>
          <p:nvSpPr>
            <p:cNvPr id="18446" name="Text Box 16"/>
            <p:cNvSpPr txBox="1">
              <a:spLocks noChangeArrowheads="1"/>
            </p:cNvSpPr>
            <p:nvPr/>
          </p:nvSpPr>
          <p:spPr bwMode="auto">
            <a:xfrm>
              <a:off x="2928" y="1584"/>
              <a:ext cx="1104" cy="404"/>
            </a:xfrm>
            <a:prstGeom prst="rect">
              <a:avLst/>
            </a:prstGeom>
            <a:noFill/>
            <a:ln w="9525">
              <a:noFill/>
              <a:miter lim="800000"/>
              <a:headEnd/>
              <a:tailEnd/>
            </a:ln>
          </p:spPr>
          <p:txBody>
            <a:bodyPr wrap="square">
              <a:spAutoFit/>
            </a:bodyPr>
            <a:lstStyle/>
            <a:p>
              <a:pPr algn="ctr" eaLnBrk="0" hangingPunct="0"/>
              <a:r>
                <a:rPr lang="en-US" dirty="0" smtClean="0">
                  <a:latin typeface="Tahoma" pitchFamily="34" charset="0"/>
                </a:rPr>
                <a:t>Probability = </a:t>
              </a:r>
              <a:r>
                <a:rPr lang="en-US" dirty="0">
                  <a:latin typeface="Tahoma" pitchFamily="34" charset="0"/>
                </a:rPr>
                <a:t>1 if </a:t>
              </a:r>
              <a:r>
                <a:rPr lang="en-US" i="1" dirty="0" smtClean="0">
                  <a:latin typeface="Tahoma" pitchFamily="34" charset="0"/>
                </a:rPr>
                <a:t>t</a:t>
              </a:r>
              <a:r>
                <a:rPr lang="en-US" dirty="0" smtClean="0">
                  <a:latin typeface="Tahoma" pitchFamily="34" charset="0"/>
                </a:rPr>
                <a:t> </a:t>
              </a:r>
              <a:r>
                <a:rPr lang="en-US" dirty="0">
                  <a:latin typeface="Tahoma" pitchFamily="34" charset="0"/>
                </a:rPr>
                <a:t>&gt; </a:t>
              </a:r>
              <a:r>
                <a:rPr lang="en-US" i="1" dirty="0" smtClean="0">
                  <a:latin typeface="Tahoma" pitchFamily="34" charset="0"/>
                </a:rPr>
                <a:t>s</a:t>
              </a:r>
              <a:endParaRPr lang="en-US" i="1" dirty="0">
                <a:latin typeface="Tahoma" pitchFamily="34" charset="0"/>
              </a:endParaRPr>
            </a:p>
          </p:txBody>
        </p:sp>
        <p:sp>
          <p:nvSpPr>
            <p:cNvPr id="18447" name="Line 17"/>
            <p:cNvSpPr>
              <a:spLocks noChangeShapeType="1"/>
            </p:cNvSpPr>
            <p:nvPr/>
          </p:nvSpPr>
          <p:spPr bwMode="auto">
            <a:xfrm flipV="1">
              <a:off x="3408" y="1152"/>
              <a:ext cx="96" cy="432"/>
            </a:xfrm>
            <a:prstGeom prst="line">
              <a:avLst/>
            </a:prstGeom>
            <a:noFill/>
            <a:ln w="9525">
              <a:solidFill>
                <a:schemeClr val="tx1"/>
              </a:solidFill>
              <a:round/>
              <a:headEnd/>
              <a:tailEnd type="triangle" w="med" len="med"/>
            </a:ln>
          </p:spPr>
          <p:txBody>
            <a:bodyPr/>
            <a:lstStyle/>
            <a:p>
              <a:endParaRPr lang="en-US"/>
            </a:p>
          </p:txBody>
        </p:sp>
      </p:grpSp>
      <p:sp>
        <p:nvSpPr>
          <p:cNvPr id="20" name="Slide Number Placeholder 19"/>
          <p:cNvSpPr>
            <a:spLocks noGrp="1"/>
          </p:cNvSpPr>
          <p:nvPr>
            <p:ph type="sldNum" sz="quarter" idx="12"/>
          </p:nvPr>
        </p:nvSpPr>
        <p:spPr/>
        <p:txBody>
          <a:bodyPr/>
          <a:lstStyle/>
          <a:p>
            <a:fld id="{19B12225-5612-419B-A8D5-4B8EEE4C217E}" type="slidenum">
              <a:rPr lang="en-US" smtClean="0"/>
              <a:pPr/>
              <a:t>52</a:t>
            </a:fld>
            <a:endParaRPr lang="en-US"/>
          </a:p>
        </p:txBody>
      </p:sp>
      <p:sp>
        <p:nvSpPr>
          <p:cNvPr id="21" name="Footer Placeholder 20"/>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390917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smtClean="0"/>
              <a:t>What 1 Band of 1 Row Gives You</a:t>
            </a:r>
          </a:p>
        </p:txBody>
      </p:sp>
      <p:sp>
        <p:nvSpPr>
          <p:cNvPr id="14" name="Footer Placeholder 1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pPr/>
              <a:t>53</a:t>
            </a:fld>
            <a:endParaRPr lang="en-US"/>
          </a:p>
        </p:txBody>
      </p:sp>
      <p:sp>
        <p:nvSpPr>
          <p:cNvPr id="19459"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828800"/>
            <a:ext cx="4267200" cy="3581400"/>
          </a:xfrm>
          <a:prstGeom prst="line">
            <a:avLst/>
          </a:prstGeom>
          <a:noFill/>
          <a:ln w="25400">
            <a:solidFill>
              <a:srgbClr val="FF0000"/>
            </a:solidFill>
            <a:round/>
            <a:headEnd/>
            <a:tailEnd/>
          </a:ln>
        </p:spPr>
        <p:txBody>
          <a:bodyPr/>
          <a:lstStyle/>
          <a:p>
            <a:endParaRPr lang="en-US"/>
          </a:p>
        </p:txBody>
      </p:sp>
      <p:sp>
        <p:nvSpPr>
          <p:cNvPr id="66570" name="Text Box 10"/>
          <p:cNvSpPr txBox="1">
            <a:spLocks noChangeArrowheads="1"/>
          </p:cNvSpPr>
          <p:nvPr/>
        </p:nvSpPr>
        <p:spPr bwMode="auto">
          <a:xfrm>
            <a:off x="4572000" y="3505200"/>
            <a:ext cx="1998663" cy="1190625"/>
          </a:xfrm>
          <a:prstGeom prst="rect">
            <a:avLst/>
          </a:prstGeom>
          <a:noFill/>
          <a:ln w="9525">
            <a:noFill/>
            <a:miter lim="800000"/>
            <a:headEnd/>
            <a:tailEnd/>
          </a:ln>
        </p:spPr>
        <p:txBody>
          <a:bodyPr wrap="none">
            <a:spAutoFit/>
          </a:bodyPr>
          <a:lstStyle/>
          <a:p>
            <a:pPr eaLnBrk="0" hangingPunct="0"/>
            <a:r>
              <a:rPr lang="en-US" b="1" dirty="0">
                <a:solidFill>
                  <a:srgbClr val="008000"/>
                </a:solidFill>
                <a:latin typeface="Tahoma" pitchFamily="34" charset="0"/>
              </a:rPr>
              <a:t>Remember:</a:t>
            </a:r>
          </a:p>
          <a:p>
            <a:pPr eaLnBrk="0" hangingPunct="0"/>
            <a:r>
              <a:rPr lang="en-US" dirty="0" smtClean="0">
                <a:latin typeface="Tahoma" pitchFamily="34" charset="0"/>
              </a:rPr>
              <a:t>Probability </a:t>
            </a:r>
            <a:r>
              <a:rPr lang="en-US" dirty="0">
                <a:latin typeface="Tahoma" pitchFamily="34" charset="0"/>
              </a:rPr>
              <a:t>of</a:t>
            </a:r>
          </a:p>
          <a:p>
            <a:pPr eaLnBrk="0" hangingPunct="0"/>
            <a:r>
              <a:rPr lang="en-US" dirty="0">
                <a:latin typeface="Tahoma" pitchFamily="34" charset="0"/>
              </a:rPr>
              <a:t>equal hash-values</a:t>
            </a:r>
          </a:p>
          <a:p>
            <a:pPr eaLnBrk="0" hangingPunct="0"/>
            <a:r>
              <a:rPr lang="en-US" dirty="0">
                <a:latin typeface="Tahoma" pitchFamily="34" charset="0"/>
              </a:rPr>
              <a:t>= similarity</a:t>
            </a:r>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smtClean="0">
                <a:latin typeface="Tahoma" pitchFamily="34" charset="0"/>
              </a:rPr>
              <a:t>)</a:t>
            </a:r>
            <a:r>
              <a:rPr lang="en-US" dirty="0" smtClean="0">
                <a:solidFill>
                  <a:srgbClr val="008000"/>
                </a:solidFill>
                <a:latin typeface="Tahoma" pitchFamily="34" charset="0"/>
              </a:rPr>
              <a:t> </a:t>
            </a:r>
            <a:r>
              <a:rPr lang="en-US" dirty="0">
                <a:solidFill>
                  <a:srgbClr val="008000"/>
                </a:solidFill>
                <a:latin typeface="Tahoma" pitchFamily="34" charset="0"/>
              </a:rPr>
              <a:t>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142492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6657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i="1" dirty="0" smtClean="0"/>
              <a:t>b</a:t>
            </a:r>
            <a:r>
              <a:rPr lang="en-US" dirty="0" smtClean="0"/>
              <a:t> bands, </a:t>
            </a:r>
            <a:r>
              <a:rPr lang="en-US" i="1" dirty="0" smtClean="0"/>
              <a:t>r</a:t>
            </a:r>
            <a:r>
              <a:rPr lang="en-US" dirty="0" smtClean="0"/>
              <a:t> rows/band</a:t>
            </a:r>
            <a:endParaRPr lang="en-US" i="1" dirty="0" smtClean="0"/>
          </a:p>
        </p:txBody>
      </p:sp>
      <p:sp>
        <p:nvSpPr>
          <p:cNvPr id="20483" name="Rectangle 3"/>
          <p:cNvSpPr>
            <a:spLocks noGrp="1" noChangeArrowheads="1"/>
          </p:cNvSpPr>
          <p:nvPr>
            <p:ph idx="1"/>
          </p:nvPr>
        </p:nvSpPr>
        <p:spPr/>
        <p:txBody>
          <a:bodyPr/>
          <a:lstStyle/>
          <a:p>
            <a:r>
              <a:rPr lang="en-US" dirty="0" smtClean="0"/>
              <a:t>Columns C</a:t>
            </a:r>
            <a:r>
              <a:rPr lang="en-US" baseline="-25000" dirty="0" smtClean="0"/>
              <a:t>1</a:t>
            </a:r>
            <a:r>
              <a:rPr lang="en-US" dirty="0" smtClean="0"/>
              <a:t> and C</a:t>
            </a:r>
            <a:r>
              <a:rPr lang="en-US" baseline="-25000" dirty="0" smtClean="0"/>
              <a:t>2</a:t>
            </a:r>
            <a:r>
              <a:rPr lang="en-US" dirty="0" smtClean="0"/>
              <a:t> have similarity </a:t>
            </a:r>
            <a:r>
              <a:rPr lang="en-US" b="1" i="1" dirty="0" smtClean="0">
                <a:solidFill>
                  <a:srgbClr val="FF0066"/>
                </a:solidFill>
              </a:rPr>
              <a:t>t</a:t>
            </a:r>
          </a:p>
          <a:p>
            <a:r>
              <a:rPr lang="en-US" dirty="0" smtClean="0"/>
              <a:t>Pick any band (</a:t>
            </a:r>
            <a:r>
              <a:rPr lang="en-US" b="1" i="1" dirty="0" smtClean="0">
                <a:solidFill>
                  <a:srgbClr val="FF0066"/>
                </a:solidFill>
              </a:rPr>
              <a:t>r</a:t>
            </a:r>
            <a:r>
              <a:rPr lang="en-US" dirty="0" smtClean="0"/>
              <a:t> rows)</a:t>
            </a:r>
          </a:p>
          <a:p>
            <a:pPr lvl="1"/>
            <a:r>
              <a:rPr lang="en-US" dirty="0" smtClean="0"/>
              <a:t>Prob. that all rows in band equal =</a:t>
            </a:r>
            <a:r>
              <a:rPr lang="en-US" b="1" dirty="0" smtClean="0"/>
              <a:t> </a:t>
            </a:r>
            <a:r>
              <a:rPr lang="en-US" b="1" i="1" dirty="0" err="1" smtClean="0">
                <a:solidFill>
                  <a:srgbClr val="FF0066"/>
                </a:solidFill>
              </a:rPr>
              <a:t>t</a:t>
            </a:r>
            <a:r>
              <a:rPr lang="en-US" b="1" i="1" baseline="30000" dirty="0" err="1" smtClean="0">
                <a:solidFill>
                  <a:srgbClr val="FF0066"/>
                </a:solidFill>
              </a:rPr>
              <a:t>r</a:t>
            </a:r>
            <a:r>
              <a:rPr lang="en-US" b="1" dirty="0" smtClean="0"/>
              <a:t> </a:t>
            </a:r>
          </a:p>
          <a:p>
            <a:pPr lvl="1"/>
            <a:r>
              <a:rPr lang="en-US" dirty="0" smtClean="0"/>
              <a:t>Prob. that some row in band unequal = </a:t>
            </a:r>
            <a:r>
              <a:rPr lang="en-US" b="1" dirty="0" smtClean="0">
                <a:solidFill>
                  <a:srgbClr val="FF0066"/>
                </a:solidFill>
              </a:rPr>
              <a:t>1 - </a:t>
            </a:r>
            <a:r>
              <a:rPr lang="en-US" b="1" i="1" dirty="0" err="1" smtClean="0">
                <a:solidFill>
                  <a:srgbClr val="FF0066"/>
                </a:solidFill>
              </a:rPr>
              <a:t>t</a:t>
            </a:r>
            <a:r>
              <a:rPr lang="en-US" b="1" i="1" baseline="30000" dirty="0" err="1" smtClean="0">
                <a:solidFill>
                  <a:srgbClr val="FF0066"/>
                </a:solidFill>
              </a:rPr>
              <a:t>r</a:t>
            </a:r>
            <a:r>
              <a:rPr lang="en-US" b="1" dirty="0" smtClean="0"/>
              <a:t> </a:t>
            </a:r>
          </a:p>
          <a:p>
            <a:pPr lvl="8"/>
            <a:endParaRPr lang="en-US" dirty="0" smtClean="0"/>
          </a:p>
          <a:p>
            <a:r>
              <a:rPr lang="en-US" dirty="0" smtClean="0"/>
              <a:t>Prob. that no band identical  = </a:t>
            </a:r>
            <a:r>
              <a:rPr lang="en-US" b="1" dirty="0" smtClean="0">
                <a:solidFill>
                  <a:srgbClr val="FF0066"/>
                </a:solidFill>
              </a:rPr>
              <a:t>(1 - </a:t>
            </a:r>
            <a:r>
              <a:rPr lang="en-US" b="1" i="1" dirty="0" err="1" smtClean="0">
                <a:solidFill>
                  <a:srgbClr val="FF0066"/>
                </a:solidFill>
              </a:rPr>
              <a:t>t</a:t>
            </a:r>
            <a:r>
              <a:rPr lang="en-US" b="1" i="1" baseline="30000" dirty="0" err="1" smtClean="0">
                <a:solidFill>
                  <a:srgbClr val="FF0066"/>
                </a:solidFill>
              </a:rPr>
              <a:t>r</a:t>
            </a:r>
            <a:r>
              <a:rPr lang="en-US" b="1" dirty="0" smtClean="0">
                <a:solidFill>
                  <a:srgbClr val="FF0066"/>
                </a:solidFill>
              </a:rPr>
              <a:t>)</a:t>
            </a:r>
            <a:r>
              <a:rPr lang="en-US" b="1" i="1" baseline="30000" dirty="0" smtClean="0">
                <a:solidFill>
                  <a:srgbClr val="FF0066"/>
                </a:solidFill>
              </a:rPr>
              <a:t>b</a:t>
            </a:r>
          </a:p>
          <a:p>
            <a:pPr lvl="8"/>
            <a:endParaRPr lang="en-US" i="1" baseline="30000" dirty="0" smtClean="0">
              <a:solidFill>
                <a:srgbClr val="FF0066"/>
              </a:solidFill>
            </a:endParaRPr>
          </a:p>
          <a:p>
            <a:r>
              <a:rPr lang="en-US" dirty="0" smtClean="0"/>
              <a:t>Prob. that at least 1 band identical =                  </a:t>
            </a:r>
            <a:r>
              <a:rPr lang="en-US" b="1" dirty="0" smtClean="0"/>
              <a:t>			</a:t>
            </a:r>
            <a:r>
              <a:rPr lang="en-US" b="1" dirty="0" smtClean="0">
                <a:solidFill>
                  <a:srgbClr val="FF0066"/>
                </a:solidFill>
              </a:rPr>
              <a:t>1 - (1 - </a:t>
            </a:r>
            <a:r>
              <a:rPr lang="en-US" b="1" i="1" dirty="0" err="1" smtClean="0">
                <a:solidFill>
                  <a:srgbClr val="FF0066"/>
                </a:solidFill>
              </a:rPr>
              <a:t>t</a:t>
            </a:r>
            <a:r>
              <a:rPr lang="en-US" b="1" i="1" baseline="30000" dirty="0" err="1" smtClean="0">
                <a:solidFill>
                  <a:srgbClr val="FF0066"/>
                </a:solidFill>
              </a:rPr>
              <a:t>r</a:t>
            </a:r>
            <a:r>
              <a:rPr lang="en-US" b="1" dirty="0" smtClean="0">
                <a:solidFill>
                  <a:srgbClr val="FF0066"/>
                </a:solidFill>
              </a:rPr>
              <a:t>)</a:t>
            </a:r>
            <a:r>
              <a:rPr lang="en-US" b="1" i="1" baseline="30000" dirty="0" smtClean="0">
                <a:solidFill>
                  <a:srgbClr val="FF0066"/>
                </a:solidFill>
              </a:rPr>
              <a:t>b</a:t>
            </a:r>
            <a:endParaRPr lang="en-US" b="1" dirty="0" smtClean="0">
              <a:solidFill>
                <a:srgbClr val="FF0066"/>
              </a:solidFill>
            </a:endParaRPr>
          </a:p>
          <a:p>
            <a:pPr lvl="1"/>
            <a:endParaRPr lang="en-US" i="1" baseline="30000" dirty="0" smtClean="0">
              <a:solidFill>
                <a:srgbClr val="FF0066"/>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pPr/>
              <a:t>54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21397476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
            <a:ext cx="8686800" cy="987552"/>
          </a:xfrm>
        </p:spPr>
        <p:txBody>
          <a:bodyPr>
            <a:normAutofit/>
          </a:bodyPr>
          <a:lstStyle/>
          <a:p>
            <a:r>
              <a:rPr lang="en-US" dirty="0" smtClean="0"/>
              <a:t>What </a:t>
            </a:r>
            <a:r>
              <a:rPr lang="en-US" i="1" dirty="0" smtClean="0"/>
              <a:t>b</a:t>
            </a:r>
            <a:r>
              <a:rPr lang="en-US" dirty="0" smtClean="0"/>
              <a:t>  Bands of </a:t>
            </a:r>
            <a:r>
              <a:rPr lang="en-US" i="1" dirty="0" smtClean="0"/>
              <a:t>r</a:t>
            </a:r>
            <a:r>
              <a:rPr lang="en-US" dirty="0" smtClean="0"/>
              <a:t>  Rows Gives You</a:t>
            </a:r>
          </a:p>
        </p:txBody>
      </p:sp>
      <p:sp>
        <p:nvSpPr>
          <p:cNvPr id="21507"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21513" name="Line 9"/>
          <p:cNvSpPr>
            <a:spLocks noChangeShapeType="1"/>
          </p:cNvSpPr>
          <p:nvPr/>
        </p:nvSpPr>
        <p:spPr bwMode="auto">
          <a:xfrm flipV="1">
            <a:off x="2362200" y="5334000"/>
            <a:ext cx="2057400" cy="76200"/>
          </a:xfrm>
          <a:prstGeom prst="line">
            <a:avLst/>
          </a:prstGeom>
          <a:noFill/>
          <a:ln w="25400">
            <a:solidFill>
              <a:srgbClr val="FF0000"/>
            </a:solidFill>
            <a:round/>
            <a:headEnd/>
            <a:tailEnd/>
          </a:ln>
        </p:spPr>
        <p:txBody>
          <a:bodyPr/>
          <a:lstStyle/>
          <a:p>
            <a:endParaRPr lang="en-US"/>
          </a:p>
        </p:txBody>
      </p:sp>
      <p:sp>
        <p:nvSpPr>
          <p:cNvPr id="21514" name="Freeform 10"/>
          <p:cNvSpPr>
            <a:spLocks/>
          </p:cNvSpPr>
          <p:nvPr/>
        </p:nvSpPr>
        <p:spPr bwMode="auto">
          <a:xfrm>
            <a:off x="4419600" y="5105400"/>
            <a:ext cx="88900" cy="228600"/>
          </a:xfrm>
          <a:custGeom>
            <a:avLst/>
            <a:gdLst>
              <a:gd name="T0" fmla="*/ 0 w 56"/>
              <a:gd name="T1" fmla="*/ 144 h 144"/>
              <a:gd name="T2" fmla="*/ 48 w 56"/>
              <a:gd name="T3" fmla="*/ 96 h 144"/>
              <a:gd name="T4" fmla="*/ 48 w 56"/>
              <a:gd name="T5" fmla="*/ 0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144"/>
                </a:moveTo>
                <a:cubicBezTo>
                  <a:pt x="20" y="132"/>
                  <a:pt x="40" y="120"/>
                  <a:pt x="48" y="96"/>
                </a:cubicBezTo>
                <a:cubicBezTo>
                  <a:pt x="56" y="72"/>
                  <a:pt x="52" y="36"/>
                  <a:pt x="48" y="0"/>
                </a:cubicBezTo>
              </a:path>
            </a:pathLst>
          </a:custGeom>
          <a:noFill/>
          <a:ln w="25400">
            <a:solidFill>
              <a:srgbClr val="FF0000"/>
            </a:solidFill>
            <a:round/>
            <a:headEnd/>
            <a:tailEnd/>
          </a:ln>
        </p:spPr>
        <p:txBody>
          <a:bodyPr/>
          <a:lstStyle/>
          <a:p>
            <a:endParaRPr lang="en-US"/>
          </a:p>
        </p:txBody>
      </p:sp>
      <p:sp>
        <p:nvSpPr>
          <p:cNvPr id="21515" name="Line 11"/>
          <p:cNvSpPr>
            <a:spLocks noChangeShapeType="1"/>
          </p:cNvSpPr>
          <p:nvPr/>
        </p:nvSpPr>
        <p:spPr bwMode="auto">
          <a:xfrm flipV="1">
            <a:off x="4495800" y="2057400"/>
            <a:ext cx="76200" cy="3048000"/>
          </a:xfrm>
          <a:prstGeom prst="line">
            <a:avLst/>
          </a:prstGeom>
          <a:noFill/>
          <a:ln w="25400">
            <a:solidFill>
              <a:srgbClr val="FF0000"/>
            </a:solidFill>
            <a:round/>
            <a:headEnd/>
            <a:tailEnd/>
          </a:ln>
        </p:spPr>
        <p:txBody>
          <a:bodyPr/>
          <a:lstStyle/>
          <a:p>
            <a:endParaRPr lang="en-US"/>
          </a:p>
        </p:txBody>
      </p:sp>
      <p:sp>
        <p:nvSpPr>
          <p:cNvPr id="21516" name="Freeform 12"/>
          <p:cNvSpPr>
            <a:spLocks/>
          </p:cNvSpPr>
          <p:nvPr/>
        </p:nvSpPr>
        <p:spPr bwMode="auto">
          <a:xfrm>
            <a:off x="4572000" y="1879600"/>
            <a:ext cx="152400" cy="177800"/>
          </a:xfrm>
          <a:custGeom>
            <a:avLst/>
            <a:gdLst>
              <a:gd name="T0" fmla="*/ 0 w 96"/>
              <a:gd name="T1" fmla="*/ 112 h 112"/>
              <a:gd name="T2" fmla="*/ 48 w 96"/>
              <a:gd name="T3" fmla="*/ 16 h 112"/>
              <a:gd name="T4" fmla="*/ 96 w 96"/>
              <a:gd name="T5" fmla="*/ 16 h 112"/>
              <a:gd name="T6" fmla="*/ 0 60000 65536"/>
              <a:gd name="T7" fmla="*/ 0 60000 65536"/>
              <a:gd name="T8" fmla="*/ 0 60000 65536"/>
              <a:gd name="T9" fmla="*/ 0 w 96"/>
              <a:gd name="T10" fmla="*/ 0 h 112"/>
              <a:gd name="T11" fmla="*/ 96 w 96"/>
              <a:gd name="T12" fmla="*/ 112 h 112"/>
            </a:gdLst>
            <a:ahLst/>
            <a:cxnLst>
              <a:cxn ang="T6">
                <a:pos x="T0" y="T1"/>
              </a:cxn>
              <a:cxn ang="T7">
                <a:pos x="T2" y="T3"/>
              </a:cxn>
              <a:cxn ang="T8">
                <a:pos x="T4" y="T5"/>
              </a:cxn>
            </a:cxnLst>
            <a:rect l="T9" t="T10" r="T11" b="T12"/>
            <a:pathLst>
              <a:path w="96" h="112">
                <a:moveTo>
                  <a:pt x="0" y="112"/>
                </a:moveTo>
                <a:cubicBezTo>
                  <a:pt x="16" y="72"/>
                  <a:pt x="32" y="32"/>
                  <a:pt x="48" y="16"/>
                </a:cubicBezTo>
                <a:cubicBezTo>
                  <a:pt x="64" y="0"/>
                  <a:pt x="80" y="8"/>
                  <a:pt x="96" y="16"/>
                </a:cubicBezTo>
              </a:path>
            </a:pathLst>
          </a:custGeom>
          <a:noFill/>
          <a:ln w="25400">
            <a:solidFill>
              <a:srgbClr val="FF0000"/>
            </a:solidFill>
            <a:round/>
            <a:headEnd/>
            <a:tailEnd/>
          </a:ln>
        </p:spPr>
        <p:txBody>
          <a:bodyPr/>
          <a:lstStyle/>
          <a:p>
            <a:endParaRPr lang="en-US"/>
          </a:p>
        </p:txBody>
      </p:sp>
      <p:sp>
        <p:nvSpPr>
          <p:cNvPr id="21517" name="Line 13"/>
          <p:cNvSpPr>
            <a:spLocks noChangeShapeType="1"/>
          </p:cNvSpPr>
          <p:nvPr/>
        </p:nvSpPr>
        <p:spPr bwMode="auto">
          <a:xfrm flipV="1">
            <a:off x="4724400" y="1828800"/>
            <a:ext cx="1905000" cy="76200"/>
          </a:xfrm>
          <a:prstGeom prst="line">
            <a:avLst/>
          </a:prstGeom>
          <a:noFill/>
          <a:ln w="25400">
            <a:solidFill>
              <a:srgbClr val="FF0000"/>
            </a:solidFill>
            <a:round/>
            <a:headEnd/>
            <a:tailEnd/>
          </a:ln>
        </p:spPr>
        <p:txBody>
          <a:bodyPr/>
          <a:lstStyle/>
          <a:p>
            <a:endParaRPr lang="en-US"/>
          </a:p>
        </p:txBody>
      </p:sp>
      <p:grpSp>
        <p:nvGrpSpPr>
          <p:cNvPr id="2" name="Group 14"/>
          <p:cNvGrpSpPr>
            <a:grpSpLocks/>
          </p:cNvGrpSpPr>
          <p:nvPr/>
        </p:nvGrpSpPr>
        <p:grpSpPr bwMode="auto">
          <a:xfrm>
            <a:off x="7740650" y="3409952"/>
            <a:ext cx="1327150" cy="2228851"/>
            <a:chOff x="4866" y="2169"/>
            <a:chExt cx="836" cy="1404"/>
          </a:xfrm>
        </p:grpSpPr>
        <p:sp>
          <p:nvSpPr>
            <p:cNvPr id="21535" name="Text Box 15"/>
            <p:cNvSpPr txBox="1">
              <a:spLocks noChangeArrowheads="1"/>
            </p:cNvSpPr>
            <p:nvPr/>
          </p:nvSpPr>
          <p:spPr bwMode="auto">
            <a:xfrm>
              <a:off x="4866" y="2169"/>
              <a:ext cx="349" cy="291"/>
            </a:xfrm>
            <a:prstGeom prst="rect">
              <a:avLst/>
            </a:prstGeom>
            <a:noFill/>
            <a:ln w="9525">
              <a:noFill/>
              <a:miter lim="800000"/>
              <a:headEnd/>
              <a:tailEnd/>
            </a:ln>
          </p:spPr>
          <p:txBody>
            <a:bodyPr wrap="none">
              <a:spAutoFit/>
            </a:bodyPr>
            <a:lstStyle/>
            <a:p>
              <a:pPr eaLnBrk="0" hangingPunct="0"/>
              <a:r>
                <a:rPr lang="en-US" sz="2400" b="1" i="1" dirty="0" smtClean="0">
                  <a:latin typeface="Tahoma" pitchFamily="34" charset="0"/>
                </a:rPr>
                <a:t>t</a:t>
              </a:r>
              <a:r>
                <a:rPr lang="en-US" sz="2400" b="1" dirty="0" smtClean="0">
                  <a:latin typeface="Tahoma" pitchFamily="34" charset="0"/>
                </a:rPr>
                <a:t> </a:t>
              </a:r>
              <a:r>
                <a:rPr lang="en-US" sz="2400" b="1" i="1" baseline="30000" dirty="0">
                  <a:latin typeface="Tahoma" pitchFamily="34" charset="0"/>
                </a:rPr>
                <a:t>r </a:t>
              </a:r>
            </a:p>
          </p:txBody>
        </p:sp>
        <p:sp>
          <p:nvSpPr>
            <p:cNvPr id="21536" name="Text Box 16"/>
            <p:cNvSpPr txBox="1">
              <a:spLocks noChangeArrowheads="1"/>
            </p:cNvSpPr>
            <p:nvPr/>
          </p:nvSpPr>
          <p:spPr bwMode="auto">
            <a:xfrm>
              <a:off x="4980" y="2996"/>
              <a:ext cx="722"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All rows</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are equal</a:t>
              </a:r>
            </a:p>
          </p:txBody>
        </p:sp>
        <p:sp>
          <p:nvSpPr>
            <p:cNvPr id="21537" name="Line 17"/>
            <p:cNvSpPr>
              <a:spLocks noChangeShapeType="1"/>
            </p:cNvSpPr>
            <p:nvPr/>
          </p:nvSpPr>
          <p:spPr bwMode="auto">
            <a:xfrm flipH="1" flipV="1">
              <a:off x="4992" y="2425"/>
              <a:ext cx="192" cy="624"/>
            </a:xfrm>
            <a:prstGeom prst="line">
              <a:avLst/>
            </a:prstGeom>
            <a:noFill/>
            <a:ln w="9525">
              <a:solidFill>
                <a:schemeClr val="tx1"/>
              </a:solidFill>
              <a:round/>
              <a:headEnd/>
              <a:tailEnd type="triangle" w="med" len="med"/>
            </a:ln>
          </p:spPr>
          <p:txBody>
            <a:bodyPr/>
            <a:lstStyle/>
            <a:p>
              <a:endParaRPr lang="en-US"/>
            </a:p>
          </p:txBody>
        </p:sp>
      </p:grpSp>
      <p:grpSp>
        <p:nvGrpSpPr>
          <p:cNvPr id="3" name="Group 18"/>
          <p:cNvGrpSpPr>
            <a:grpSpLocks/>
          </p:cNvGrpSpPr>
          <p:nvPr/>
        </p:nvGrpSpPr>
        <p:grpSpPr bwMode="auto">
          <a:xfrm>
            <a:off x="6613527" y="3398838"/>
            <a:ext cx="1308101" cy="2425700"/>
            <a:chOff x="4166" y="2141"/>
            <a:chExt cx="824" cy="1528"/>
          </a:xfrm>
        </p:grpSpPr>
        <p:sp>
          <p:nvSpPr>
            <p:cNvPr id="21532" name="Text Box 19"/>
            <p:cNvSpPr txBox="1">
              <a:spLocks noChangeArrowheads="1"/>
            </p:cNvSpPr>
            <p:nvPr/>
          </p:nvSpPr>
          <p:spPr bwMode="auto">
            <a:xfrm>
              <a:off x="4610" y="2141"/>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33" name="Text Box 20"/>
            <p:cNvSpPr txBox="1">
              <a:spLocks noChangeArrowheads="1"/>
            </p:cNvSpPr>
            <p:nvPr/>
          </p:nvSpPr>
          <p:spPr bwMode="auto">
            <a:xfrm>
              <a:off x="4166" y="3092"/>
              <a:ext cx="753"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Some row</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unequal</a:t>
              </a:r>
            </a:p>
          </p:txBody>
        </p:sp>
        <p:sp>
          <p:nvSpPr>
            <p:cNvPr id="21534" name="Line 21"/>
            <p:cNvSpPr>
              <a:spLocks noChangeShapeType="1"/>
            </p:cNvSpPr>
            <p:nvPr/>
          </p:nvSpPr>
          <p:spPr bwMode="auto">
            <a:xfrm flipV="1">
              <a:off x="4512" y="2421"/>
              <a:ext cx="336" cy="651"/>
            </a:xfrm>
            <a:prstGeom prst="line">
              <a:avLst/>
            </a:prstGeom>
            <a:noFill/>
            <a:ln w="9525">
              <a:solidFill>
                <a:schemeClr val="tx1"/>
              </a:solidFill>
              <a:round/>
              <a:headEnd/>
              <a:tailEnd type="triangle" w="med" len="med"/>
            </a:ln>
          </p:spPr>
          <p:txBody>
            <a:bodyPr/>
            <a:lstStyle/>
            <a:p>
              <a:endParaRPr lang="en-US"/>
            </a:p>
          </p:txBody>
        </p:sp>
      </p:grpSp>
      <p:grpSp>
        <p:nvGrpSpPr>
          <p:cNvPr id="4" name="Group 22"/>
          <p:cNvGrpSpPr>
            <a:grpSpLocks/>
          </p:cNvGrpSpPr>
          <p:nvPr/>
        </p:nvGrpSpPr>
        <p:grpSpPr bwMode="auto">
          <a:xfrm>
            <a:off x="7223125" y="1752600"/>
            <a:ext cx="1812925" cy="2095501"/>
            <a:chOff x="4550" y="1104"/>
            <a:chExt cx="1142" cy="1320"/>
          </a:xfrm>
        </p:grpSpPr>
        <p:sp>
          <p:nvSpPr>
            <p:cNvPr id="21528" name="Text Box 23"/>
            <p:cNvSpPr txBox="1">
              <a:spLocks noChangeArrowheads="1"/>
            </p:cNvSpPr>
            <p:nvPr/>
          </p:nvSpPr>
          <p:spPr bwMode="auto">
            <a:xfrm>
              <a:off x="4550" y="2133"/>
              <a:ext cx="20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p>
          </p:txBody>
        </p:sp>
        <p:sp>
          <p:nvSpPr>
            <p:cNvPr id="21529" name="Text Box 24"/>
            <p:cNvSpPr txBox="1">
              <a:spLocks noChangeArrowheads="1"/>
            </p:cNvSpPr>
            <p:nvPr/>
          </p:nvSpPr>
          <p:spPr bwMode="auto">
            <a:xfrm>
              <a:off x="5078" y="2133"/>
              <a:ext cx="32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r>
                <a:rPr lang="en-US" sz="2400" b="1" i="1" baseline="30000" dirty="0">
                  <a:latin typeface="Tahoma" pitchFamily="34" charset="0"/>
                </a:rPr>
                <a:t>b </a:t>
              </a:r>
            </a:p>
          </p:txBody>
        </p:sp>
        <p:sp>
          <p:nvSpPr>
            <p:cNvPr id="21530" name="Text Box 25"/>
            <p:cNvSpPr txBox="1">
              <a:spLocks noChangeArrowheads="1"/>
            </p:cNvSpPr>
            <p:nvPr/>
          </p:nvSpPr>
          <p:spPr bwMode="auto">
            <a:xfrm>
              <a:off x="4977" y="1104"/>
              <a:ext cx="715" cy="577"/>
            </a:xfrm>
            <a:prstGeom prst="rect">
              <a:avLst/>
            </a:prstGeom>
            <a:noFill/>
            <a:ln w="9525">
              <a:noFill/>
              <a:miter lim="800000"/>
              <a:headEnd/>
              <a:tailEnd/>
            </a:ln>
          </p:spPr>
          <p:txBody>
            <a:bodyPr wrap="none">
              <a:spAutoFit/>
            </a:bodyPr>
            <a:lstStyle/>
            <a:p>
              <a:pPr eaLnBrk="0" hangingPunct="0"/>
              <a:endParaRPr lang="en-US" dirty="0">
                <a:solidFill>
                  <a:srgbClr val="008000"/>
                </a:solidFill>
                <a:latin typeface="Tahoma" pitchFamily="34" charset="0"/>
              </a:endParaRPr>
            </a:p>
            <a:p>
              <a:pPr eaLnBrk="0" hangingPunct="0"/>
              <a:r>
                <a:rPr lang="en-US" dirty="0">
                  <a:solidFill>
                    <a:srgbClr val="008000"/>
                  </a:solidFill>
                  <a:latin typeface="Tahoma" pitchFamily="34" charset="0"/>
                </a:rPr>
                <a:t>No bands</a:t>
              </a:r>
            </a:p>
            <a:p>
              <a:pPr eaLnBrk="0" hangingPunct="0"/>
              <a:r>
                <a:rPr lang="en-US" dirty="0">
                  <a:solidFill>
                    <a:srgbClr val="008000"/>
                  </a:solidFill>
                  <a:latin typeface="Tahoma" pitchFamily="34" charset="0"/>
                </a:rPr>
                <a:t>identical</a:t>
              </a:r>
            </a:p>
          </p:txBody>
        </p:sp>
        <p:sp>
          <p:nvSpPr>
            <p:cNvPr id="21531" name="Line 26"/>
            <p:cNvSpPr>
              <a:spLocks noChangeShapeType="1"/>
            </p:cNvSpPr>
            <p:nvPr/>
          </p:nvSpPr>
          <p:spPr bwMode="auto">
            <a:xfrm flipH="1">
              <a:off x="5228" y="1680"/>
              <a:ext cx="52" cy="460"/>
            </a:xfrm>
            <a:prstGeom prst="line">
              <a:avLst/>
            </a:prstGeom>
            <a:noFill/>
            <a:ln w="9525">
              <a:solidFill>
                <a:schemeClr val="tx1"/>
              </a:solidFill>
              <a:round/>
              <a:headEnd/>
              <a:tailEnd type="triangle" w="med" len="med"/>
            </a:ln>
          </p:spPr>
          <p:txBody>
            <a:bodyPr/>
            <a:lstStyle/>
            <a:p>
              <a:endParaRPr lang="en-US"/>
            </a:p>
          </p:txBody>
        </p:sp>
      </p:grpSp>
      <p:grpSp>
        <p:nvGrpSpPr>
          <p:cNvPr id="5" name="Group 27"/>
          <p:cNvGrpSpPr>
            <a:grpSpLocks/>
          </p:cNvGrpSpPr>
          <p:nvPr/>
        </p:nvGrpSpPr>
        <p:grpSpPr bwMode="auto">
          <a:xfrm>
            <a:off x="6705600" y="1903413"/>
            <a:ext cx="1128713" cy="1955801"/>
            <a:chOff x="4214" y="1171"/>
            <a:chExt cx="711" cy="1232"/>
          </a:xfrm>
        </p:grpSpPr>
        <p:sp>
          <p:nvSpPr>
            <p:cNvPr id="21525" name="Text Box 28"/>
            <p:cNvSpPr txBox="1">
              <a:spLocks noChangeArrowheads="1"/>
            </p:cNvSpPr>
            <p:nvPr/>
          </p:nvSpPr>
          <p:spPr bwMode="auto">
            <a:xfrm>
              <a:off x="4272" y="2112"/>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26" name="Text Box 29"/>
            <p:cNvSpPr txBox="1">
              <a:spLocks noChangeArrowheads="1"/>
            </p:cNvSpPr>
            <p:nvPr/>
          </p:nvSpPr>
          <p:spPr bwMode="auto">
            <a:xfrm>
              <a:off x="4214" y="1171"/>
              <a:ext cx="711"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At least</a:t>
              </a:r>
            </a:p>
            <a:p>
              <a:pPr eaLnBrk="0" hangingPunct="0"/>
              <a:r>
                <a:rPr lang="en-US" dirty="0">
                  <a:solidFill>
                    <a:srgbClr val="008000"/>
                  </a:solidFill>
                  <a:latin typeface="Tahoma" pitchFamily="34" charset="0"/>
                </a:rPr>
                <a:t>one band</a:t>
              </a:r>
            </a:p>
            <a:p>
              <a:pPr eaLnBrk="0" hangingPunct="0"/>
              <a:r>
                <a:rPr lang="en-US" dirty="0">
                  <a:solidFill>
                    <a:srgbClr val="008000"/>
                  </a:solidFill>
                  <a:latin typeface="Tahoma" pitchFamily="34" charset="0"/>
                </a:rPr>
                <a:t>identical</a:t>
              </a:r>
            </a:p>
          </p:txBody>
        </p:sp>
        <p:sp>
          <p:nvSpPr>
            <p:cNvPr id="21527" name="Line 30"/>
            <p:cNvSpPr>
              <a:spLocks noChangeShapeType="1"/>
            </p:cNvSpPr>
            <p:nvPr/>
          </p:nvSpPr>
          <p:spPr bwMode="auto">
            <a:xfrm>
              <a:off x="4483" y="1728"/>
              <a:ext cx="105" cy="308"/>
            </a:xfrm>
            <a:prstGeom prst="line">
              <a:avLst/>
            </a:prstGeom>
            <a:noFill/>
            <a:ln w="9525">
              <a:solidFill>
                <a:schemeClr val="tx1"/>
              </a:solidFill>
              <a:round/>
              <a:headEnd/>
              <a:tailEnd type="triangle" w="med" len="med"/>
            </a:ln>
          </p:spPr>
          <p:txBody>
            <a:bodyPr/>
            <a:lstStyle/>
            <a:p>
              <a:endParaRPr lang="en-US"/>
            </a:p>
          </p:txBody>
        </p:sp>
      </p:grpSp>
      <p:grpSp>
        <p:nvGrpSpPr>
          <p:cNvPr id="6" name="Group 31"/>
          <p:cNvGrpSpPr>
            <a:grpSpLocks/>
          </p:cNvGrpSpPr>
          <p:nvPr/>
        </p:nvGrpSpPr>
        <p:grpSpPr bwMode="auto">
          <a:xfrm>
            <a:off x="4495800" y="3429000"/>
            <a:ext cx="2065338" cy="762000"/>
            <a:chOff x="2832" y="2160"/>
            <a:chExt cx="1301" cy="480"/>
          </a:xfrm>
        </p:grpSpPr>
        <p:sp>
          <p:nvSpPr>
            <p:cNvPr id="21523" name="Text Box 32"/>
            <p:cNvSpPr txBox="1">
              <a:spLocks noChangeArrowheads="1"/>
            </p:cNvSpPr>
            <p:nvPr/>
          </p:nvSpPr>
          <p:spPr bwMode="auto">
            <a:xfrm>
              <a:off x="3024" y="2160"/>
              <a:ext cx="1109" cy="291"/>
            </a:xfrm>
            <a:prstGeom prst="rect">
              <a:avLst/>
            </a:prstGeom>
            <a:noFill/>
            <a:ln w="9525">
              <a:noFill/>
              <a:miter lim="800000"/>
              <a:headEnd/>
              <a:tailEnd/>
            </a:ln>
          </p:spPr>
          <p:txBody>
            <a:bodyPr wrap="none">
              <a:spAutoFit/>
            </a:bodyPr>
            <a:lstStyle/>
            <a:p>
              <a:pPr eaLnBrk="0" hangingPunct="0"/>
              <a:r>
                <a:rPr lang="en-US" sz="2400" dirty="0" smtClean="0">
                  <a:latin typeface="Tahoma" pitchFamily="34" charset="0"/>
                </a:rPr>
                <a:t>s </a:t>
              </a:r>
              <a:r>
                <a:rPr lang="en-US" sz="2400" dirty="0">
                  <a:latin typeface="Tahoma" pitchFamily="34" charset="0"/>
                </a:rPr>
                <a:t>~ (1/b)</a:t>
              </a:r>
              <a:r>
                <a:rPr lang="en-US" sz="2400" baseline="30000" dirty="0">
                  <a:latin typeface="Tahoma" pitchFamily="34" charset="0"/>
                </a:rPr>
                <a:t>1/r </a:t>
              </a:r>
            </a:p>
          </p:txBody>
        </p:sp>
        <p:sp>
          <p:nvSpPr>
            <p:cNvPr id="21524" name="Line 33"/>
            <p:cNvSpPr>
              <a:spLocks noChangeShapeType="1"/>
            </p:cNvSpPr>
            <p:nvPr/>
          </p:nvSpPr>
          <p:spPr bwMode="auto">
            <a:xfrm flipH="1">
              <a:off x="2832" y="2496"/>
              <a:ext cx="432" cy="144"/>
            </a:xfrm>
            <a:prstGeom prst="line">
              <a:avLst/>
            </a:prstGeom>
            <a:noFill/>
            <a:ln w="9525">
              <a:solidFill>
                <a:schemeClr val="tx1"/>
              </a:solidFill>
              <a:round/>
              <a:headEnd/>
              <a:tailEnd type="triangle" w="med" len="med"/>
            </a:ln>
          </p:spPr>
          <p:txBody>
            <a:bodyPr/>
            <a:lstStyle/>
            <a:p>
              <a:endParaRPr lang="en-US"/>
            </a:p>
          </p:txBody>
        </p:sp>
      </p:grpSp>
      <p:sp>
        <p:nvSpPr>
          <p:cNvPr id="36" name="Slide Number Placeholder 35"/>
          <p:cNvSpPr>
            <a:spLocks noGrp="1"/>
          </p:cNvSpPr>
          <p:nvPr>
            <p:ph type="sldNum" sz="quarter" idx="12"/>
          </p:nvPr>
        </p:nvSpPr>
        <p:spPr/>
        <p:txBody>
          <a:bodyPr/>
          <a:lstStyle/>
          <a:p>
            <a:fld id="{19B12225-5612-419B-A8D5-4B8EEE4C217E}" type="slidenum">
              <a:rPr lang="en-US" smtClean="0"/>
              <a:pPr/>
              <a:t>55</a:t>
            </a:fld>
            <a:endParaRPr lang="en-US"/>
          </a:p>
        </p:txBody>
      </p:sp>
      <p:sp>
        <p:nvSpPr>
          <p:cNvPr id="37" name="Footer Placeholder 3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8"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smtClean="0">
                <a:latin typeface="Tahoma" pitchFamily="34" charset="0"/>
              </a:rPr>
              <a:t>t=</a:t>
            </a:r>
            <a:r>
              <a:rPr lang="en-US" i="1" dirty="0" err="1" smtClean="0">
                <a:latin typeface="Tahoma" pitchFamily="34" charset="0"/>
              </a:rPr>
              <a:t>sim</a:t>
            </a:r>
            <a:r>
              <a:rPr lang="en-US" i="1" dirty="0" smtClean="0">
                <a:latin typeface="Tahoma" pitchFamily="34" charset="0"/>
              </a:rPr>
              <a:t>(C</a:t>
            </a:r>
            <a:r>
              <a:rPr lang="en-US" i="1" baseline="-25000" dirty="0" smtClean="0">
                <a:latin typeface="Tahoma" pitchFamily="34" charset="0"/>
              </a:rPr>
              <a:t>1</a:t>
            </a:r>
            <a:r>
              <a:rPr lang="en-US" i="1" dirty="0">
                <a:latin typeface="Tahoma" pitchFamily="34" charset="0"/>
              </a:rPr>
              <a:t>, C</a:t>
            </a:r>
            <a:r>
              <a:rPr lang="en-US" i="1" baseline="-25000" dirty="0">
                <a:latin typeface="Tahoma" pitchFamily="34" charset="0"/>
              </a:rPr>
              <a:t>2</a:t>
            </a:r>
            <a:r>
              <a:rPr lang="en-US" i="1" dirty="0" smtClean="0">
                <a:latin typeface="Tahoma" pitchFamily="34" charset="0"/>
              </a:rPr>
              <a:t>)</a:t>
            </a:r>
            <a:r>
              <a:rPr lang="en-US" dirty="0" smtClean="0">
                <a:solidFill>
                  <a:srgbClr val="008000"/>
                </a:solidFill>
                <a:latin typeface="Tahoma" pitchFamily="34" charset="0"/>
              </a:rPr>
              <a:t> </a:t>
            </a:r>
            <a:r>
              <a:rPr lang="en-US" dirty="0">
                <a:solidFill>
                  <a:srgbClr val="008000"/>
                </a:solidFill>
                <a:latin typeface="Tahoma" pitchFamily="34" charset="0"/>
              </a:rPr>
              <a:t>of two sets</a:t>
            </a:r>
          </a:p>
        </p:txBody>
      </p:sp>
      <p:sp>
        <p:nvSpPr>
          <p:cNvPr id="39"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40" name="Line 6"/>
          <p:cNvSpPr>
            <a:spLocks noChangeShapeType="1"/>
          </p:cNvSpPr>
          <p:nvPr/>
        </p:nvSpPr>
        <p:spPr bwMode="auto">
          <a:xfrm>
            <a:off x="5943600" y="5779532"/>
            <a:ext cx="566738" cy="0"/>
          </a:xfrm>
          <a:prstGeom prst="line">
            <a:avLst/>
          </a:prstGeom>
          <a:noFill/>
          <a:ln w="9525">
            <a:solidFill>
              <a:schemeClr val="tx1"/>
            </a:solidFill>
            <a:round/>
            <a:headEnd/>
            <a:tailEnd type="triangle" w="med" len="med"/>
          </a:ln>
        </p:spPr>
        <p:txBody>
          <a:bodyPr/>
          <a:lstStyle/>
          <a:p>
            <a:endParaRPr lang="en-US"/>
          </a:p>
        </p:txBody>
      </p:sp>
      <p:sp>
        <p:nvSpPr>
          <p:cNvPr id="41"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274456321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Example: </a:t>
            </a:r>
            <a:r>
              <a:rPr lang="en-US" i="1" dirty="0" smtClean="0"/>
              <a:t>b</a:t>
            </a:r>
            <a:r>
              <a:rPr lang="en-US" dirty="0" smtClean="0"/>
              <a:t>  = 20; </a:t>
            </a:r>
            <a:r>
              <a:rPr lang="en-US" i="1" dirty="0" smtClean="0"/>
              <a:t>r</a:t>
            </a:r>
            <a:r>
              <a:rPr lang="en-US" dirty="0" smtClean="0"/>
              <a:t>  = 5</a:t>
            </a:r>
          </a:p>
        </p:txBody>
      </p:sp>
      <p:sp>
        <p:nvSpPr>
          <p:cNvPr id="9" name="Content Placeholder 8"/>
          <p:cNvSpPr>
            <a:spLocks noGrp="1"/>
          </p:cNvSpPr>
          <p:nvPr>
            <p:ph idx="1"/>
          </p:nvPr>
        </p:nvSpPr>
        <p:spPr/>
        <p:txBody>
          <a:bodyPr/>
          <a:lstStyle/>
          <a:p>
            <a:r>
              <a:rPr lang="en-US" b="1" dirty="0" smtClean="0">
                <a:solidFill>
                  <a:srgbClr val="0000FF"/>
                </a:solidFill>
              </a:rPr>
              <a:t>Similarity threshold s</a:t>
            </a:r>
          </a:p>
          <a:p>
            <a:r>
              <a:rPr lang="en-US" b="1" dirty="0" smtClean="0">
                <a:solidFill>
                  <a:srgbClr val="D60093"/>
                </a:solidFill>
              </a:rPr>
              <a:t>Prob. that at least 1 band is identical:</a:t>
            </a:r>
            <a:endParaRPr lang="en-US" b="1" dirty="0">
              <a:solidFill>
                <a:srgbClr val="D60093"/>
              </a:solidFill>
            </a:endParaRP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56</a:t>
            </a:fld>
            <a:endParaRPr lang="en-US"/>
          </a:p>
        </p:txBody>
      </p:sp>
      <p:graphicFrame>
        <p:nvGraphicFramePr>
          <p:cNvPr id="68611" name="Group 3"/>
          <p:cNvGraphicFramePr>
            <a:graphicFrameLocks noGrp="1"/>
          </p:cNvGraphicFramePr>
          <p:nvPr>
            <p:extLst>
              <p:ext uri="{D42A27DB-BD31-4B8C-83A1-F6EECF244321}">
                <p14:modId xmlns:p14="http://schemas.microsoft.com/office/powerpoint/2010/main" val="1620023594"/>
              </p:ext>
            </p:extLst>
          </p:nvPr>
        </p:nvGraphicFramePr>
        <p:xfrm>
          <a:off x="3124200" y="2484120"/>
          <a:ext cx="3124200" cy="4145280"/>
        </p:xfrm>
        <a:graphic>
          <a:graphicData uri="http://schemas.openxmlformats.org/drawingml/2006/table">
            <a:tbl>
              <a:tblPr/>
              <a:tblGrid>
                <a:gridCol w="762000"/>
                <a:gridCol w="2362200"/>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1" u="none" strike="noStrike" cap="none" normalizeH="0" baseline="0" dirty="0">
                          <a:ln>
                            <a:noFill/>
                          </a:ln>
                          <a:solidFill>
                            <a:schemeClr val="tx1"/>
                          </a:solidFill>
                          <a:effectLst/>
                          <a:latin typeface="Arial" charset="0"/>
                          <a:ea typeface="ＭＳ Ｐゴシック" charset="-128"/>
                          <a:cs typeface="ＭＳ Ｐゴシック" charset="-128"/>
                        </a:rPr>
                        <a:t>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 1-(1-s</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r</a:t>
                      </a: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.047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.186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.470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.802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.975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.9996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7437749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Picking </a:t>
            </a:r>
            <a:r>
              <a:rPr lang="en-US" i="1" dirty="0" smtClean="0"/>
              <a:t>r</a:t>
            </a:r>
            <a:r>
              <a:rPr lang="en-US" dirty="0" smtClean="0"/>
              <a:t> and </a:t>
            </a:r>
            <a:r>
              <a:rPr lang="en-US" i="1" dirty="0" smtClean="0"/>
              <a:t>b</a:t>
            </a:r>
            <a:r>
              <a:rPr lang="en-US" dirty="0" smtClean="0"/>
              <a:t>: The S-curve</a:t>
            </a:r>
            <a:endParaRPr lang="en-US" dirty="0"/>
          </a:p>
        </p:txBody>
      </p:sp>
      <p:sp>
        <p:nvSpPr>
          <p:cNvPr id="3" name="Content Placeholder 2"/>
          <p:cNvSpPr>
            <a:spLocks noGrp="1"/>
          </p:cNvSpPr>
          <p:nvPr>
            <p:ph idx="1"/>
          </p:nvPr>
        </p:nvSpPr>
        <p:spPr>
          <a:xfrm>
            <a:off x="457200" y="1371601"/>
            <a:ext cx="8229600" cy="1371600"/>
          </a:xfrm>
        </p:spPr>
        <p:txBody>
          <a:bodyPr/>
          <a:lstStyle/>
          <a:p>
            <a:r>
              <a:rPr lang="en-US" b="1" dirty="0" smtClean="0">
                <a:solidFill>
                  <a:srgbClr val="D60093"/>
                </a:solidFill>
              </a:rPr>
              <a:t>Picking </a:t>
            </a:r>
            <a:r>
              <a:rPr lang="en-US" b="1" i="1" dirty="0" smtClean="0">
                <a:solidFill>
                  <a:srgbClr val="D60093"/>
                </a:solidFill>
              </a:rPr>
              <a:t>r</a:t>
            </a:r>
            <a:r>
              <a:rPr lang="en-US" b="1" dirty="0" smtClean="0">
                <a:solidFill>
                  <a:srgbClr val="D60093"/>
                </a:solidFill>
              </a:rPr>
              <a:t> and </a:t>
            </a:r>
            <a:r>
              <a:rPr lang="en-US" b="1" i="1" dirty="0" smtClean="0">
                <a:solidFill>
                  <a:srgbClr val="D60093"/>
                </a:solidFill>
              </a:rPr>
              <a:t>b</a:t>
            </a:r>
            <a:r>
              <a:rPr lang="en-US" b="1" dirty="0" smtClean="0">
                <a:solidFill>
                  <a:srgbClr val="D60093"/>
                </a:solidFill>
              </a:rPr>
              <a:t> to get the best S-curve</a:t>
            </a:r>
          </a:p>
          <a:p>
            <a:pPr lvl="1"/>
            <a:r>
              <a:rPr lang="en-US" dirty="0" smtClean="0"/>
              <a:t>50 hash-functions (r=5, b=10)</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57</a:t>
            </a:fld>
            <a:endParaRPr lang="en-US"/>
          </a:p>
        </p:txBody>
      </p:sp>
      <p:pic>
        <p:nvPicPr>
          <p:cNvPr id="1028" name="Picture 4"/>
          <p:cNvPicPr>
            <a:picLocks noChangeAspect="1" noChangeArrowheads="1"/>
          </p:cNvPicPr>
          <p:nvPr/>
        </p:nvPicPr>
        <p:blipFill>
          <a:blip r:embed="rId2" cstate="print"/>
          <a:srcRect/>
          <a:stretch>
            <a:fillRect/>
          </a:stretch>
        </p:blipFill>
        <p:spPr bwMode="auto">
          <a:xfrm>
            <a:off x="1828800" y="2427288"/>
            <a:ext cx="3906650" cy="3516312"/>
          </a:xfrm>
          <a:prstGeom prst="rect">
            <a:avLst/>
          </a:prstGeom>
          <a:noFill/>
          <a:ln w="9525">
            <a:noFill/>
            <a:miter lim="800000"/>
            <a:headEnd/>
            <a:tailEnd/>
          </a:ln>
          <a:effectLst/>
        </p:spPr>
      </p:pic>
      <p:cxnSp>
        <p:nvCxnSpPr>
          <p:cNvPr id="15" name="Straight Connector 14"/>
          <p:cNvCxnSpPr/>
          <p:nvPr/>
        </p:nvCxnSpPr>
        <p:spPr>
          <a:xfrm rot="5400000" flipH="1" flipV="1">
            <a:off x="2763252" y="4107700"/>
            <a:ext cx="2803360" cy="5213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9" name="Freeform 18"/>
          <p:cNvSpPr/>
          <p:nvPr/>
        </p:nvSpPr>
        <p:spPr>
          <a:xfrm>
            <a:off x="4193674" y="2718720"/>
            <a:ext cx="566821" cy="1053431"/>
          </a:xfrm>
          <a:custGeom>
            <a:avLst/>
            <a:gdLst>
              <a:gd name="connsiteX0" fmla="*/ 0 w 566821"/>
              <a:gd name="connsiteY0" fmla="*/ 1053431 h 1053431"/>
              <a:gd name="connsiteX1" fmla="*/ 32084 w 566821"/>
              <a:gd name="connsiteY1" fmla="*/ 0 h 1053431"/>
              <a:gd name="connsiteX2" fmla="*/ 566821 w 566821"/>
              <a:gd name="connsiteY2" fmla="*/ 0 h 1053431"/>
              <a:gd name="connsiteX3" fmla="*/ 422442 w 566821"/>
              <a:gd name="connsiteY3" fmla="*/ 96252 h 1053431"/>
              <a:gd name="connsiteX4" fmla="*/ 288758 w 566821"/>
              <a:gd name="connsiteY4" fmla="*/ 288757 h 1053431"/>
              <a:gd name="connsiteX5" fmla="*/ 165768 w 566821"/>
              <a:gd name="connsiteY5" fmla="*/ 572168 h 1053431"/>
              <a:gd name="connsiteX6" fmla="*/ 0 w 566821"/>
              <a:gd name="connsiteY6" fmla="*/ 1053431 h 10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21" h="1053431">
                <a:moveTo>
                  <a:pt x="0" y="1053431"/>
                </a:moveTo>
                <a:lnTo>
                  <a:pt x="32084" y="0"/>
                </a:lnTo>
                <a:lnTo>
                  <a:pt x="566821" y="0"/>
                </a:lnTo>
                <a:lnTo>
                  <a:pt x="422442" y="96252"/>
                </a:lnTo>
                <a:lnTo>
                  <a:pt x="288758" y="288757"/>
                </a:lnTo>
                <a:lnTo>
                  <a:pt x="165768" y="572168"/>
                </a:lnTo>
                <a:lnTo>
                  <a:pt x="0" y="1053431"/>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Freeform 19"/>
          <p:cNvSpPr/>
          <p:nvPr/>
        </p:nvSpPr>
        <p:spPr>
          <a:xfrm>
            <a:off x="3183021" y="3996741"/>
            <a:ext cx="973221" cy="1550736"/>
          </a:xfrm>
          <a:custGeom>
            <a:avLst/>
            <a:gdLst>
              <a:gd name="connsiteX0" fmla="*/ 973221 w 973221"/>
              <a:gd name="connsiteY0" fmla="*/ 0 h 1550736"/>
              <a:gd name="connsiteX1" fmla="*/ 941137 w 973221"/>
              <a:gd name="connsiteY1" fmla="*/ 1545389 h 1550736"/>
              <a:gd name="connsiteX2" fmla="*/ 0 w 973221"/>
              <a:gd name="connsiteY2" fmla="*/ 1550736 h 1550736"/>
              <a:gd name="connsiteX3" fmla="*/ 315495 w 973221"/>
              <a:gd name="connsiteY3" fmla="*/ 1374273 h 1550736"/>
              <a:gd name="connsiteX4" fmla="*/ 577516 w 973221"/>
              <a:gd name="connsiteY4" fmla="*/ 1016000 h 1550736"/>
              <a:gd name="connsiteX5" fmla="*/ 802105 w 973221"/>
              <a:gd name="connsiteY5" fmla="*/ 534736 h 1550736"/>
              <a:gd name="connsiteX6" fmla="*/ 973221 w 973221"/>
              <a:gd name="connsiteY6" fmla="*/ 0 h 15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221" h="1550736">
                <a:moveTo>
                  <a:pt x="973221" y="0"/>
                </a:moveTo>
                <a:lnTo>
                  <a:pt x="941137" y="1545389"/>
                </a:lnTo>
                <a:lnTo>
                  <a:pt x="0" y="1550736"/>
                </a:lnTo>
                <a:lnTo>
                  <a:pt x="315495" y="1374273"/>
                </a:lnTo>
                <a:lnTo>
                  <a:pt x="577516" y="1016000"/>
                </a:lnTo>
                <a:lnTo>
                  <a:pt x="802105" y="534736"/>
                </a:lnTo>
                <a:lnTo>
                  <a:pt x="97322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91200" y="4876800"/>
            <a:ext cx="3101618" cy="646331"/>
          </a:xfrm>
          <a:prstGeom prst="rect">
            <a:avLst/>
          </a:prstGeom>
          <a:noFill/>
        </p:spPr>
        <p:txBody>
          <a:bodyPr wrap="none" rtlCol="0">
            <a:spAutoFit/>
          </a:bodyPr>
          <a:lstStyle/>
          <a:p>
            <a:r>
              <a:rPr lang="en-US" b="1" dirty="0" smtClean="0">
                <a:solidFill>
                  <a:schemeClr val="accent2"/>
                </a:solidFill>
              </a:rPr>
              <a:t>Blue area</a:t>
            </a:r>
            <a:r>
              <a:rPr lang="en-US" b="1" dirty="0" smtClean="0"/>
              <a:t>:</a:t>
            </a:r>
            <a:r>
              <a:rPr lang="en-US" dirty="0" smtClean="0"/>
              <a:t> False Negative rate</a:t>
            </a:r>
          </a:p>
          <a:p>
            <a:r>
              <a:rPr lang="en-US" b="1" dirty="0" smtClean="0">
                <a:solidFill>
                  <a:schemeClr val="accent4"/>
                </a:solidFill>
              </a:rPr>
              <a:t>Green area</a:t>
            </a:r>
            <a:r>
              <a:rPr lang="en-US" b="1" dirty="0" smtClean="0"/>
              <a:t>:</a:t>
            </a:r>
            <a:r>
              <a:rPr lang="en-US" dirty="0" smtClean="0"/>
              <a:t> False Positive rate</a:t>
            </a:r>
            <a:endParaRPr lang="en-US" dirty="0"/>
          </a:p>
        </p:txBody>
      </p:sp>
      <p:sp>
        <p:nvSpPr>
          <p:cNvPr id="22" name="TextBox 21"/>
          <p:cNvSpPr txBox="1"/>
          <p:nvPr/>
        </p:nvSpPr>
        <p:spPr>
          <a:xfrm>
            <a:off x="3505200" y="5791200"/>
            <a:ext cx="1095172" cy="369332"/>
          </a:xfrm>
          <a:prstGeom prst="rect">
            <a:avLst/>
          </a:prstGeom>
          <a:noFill/>
        </p:spPr>
        <p:txBody>
          <a:bodyPr wrap="none" rtlCol="0">
            <a:spAutoFit/>
          </a:bodyPr>
          <a:lstStyle/>
          <a:p>
            <a:r>
              <a:rPr lang="en-US" dirty="0" smtClean="0"/>
              <a:t>Similarity</a:t>
            </a:r>
            <a:endParaRPr lang="en-US" dirty="0"/>
          </a:p>
        </p:txBody>
      </p:sp>
      <p:sp>
        <p:nvSpPr>
          <p:cNvPr id="23" name="TextBox 22"/>
          <p:cNvSpPr txBox="1"/>
          <p:nvPr/>
        </p:nvSpPr>
        <p:spPr>
          <a:xfrm rot="16200000">
            <a:off x="784387" y="3940013"/>
            <a:ext cx="2305759" cy="369332"/>
          </a:xfrm>
          <a:prstGeom prst="rect">
            <a:avLst/>
          </a:prstGeom>
          <a:noFill/>
        </p:spPr>
        <p:txBody>
          <a:bodyPr wrap="none" rtlCol="0">
            <a:spAutoFit/>
          </a:bodyPr>
          <a:lstStyle/>
          <a:p>
            <a:r>
              <a:rPr lang="en-US" dirty="0" smtClean="0"/>
              <a:t>Prob. sharing a bucket</a:t>
            </a:r>
            <a:endParaRPr lang="en-US" dirty="0"/>
          </a:p>
        </p:txBody>
      </p:sp>
    </p:spTree>
    <p:extLst>
      <p:ext uri="{BB962C8B-B14F-4D97-AF65-F5344CB8AC3E}">
        <p14:creationId xmlns:p14="http://schemas.microsoft.com/office/powerpoint/2010/main" val="17079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LSH Summary</a:t>
            </a:r>
          </a:p>
        </p:txBody>
      </p:sp>
      <p:sp>
        <p:nvSpPr>
          <p:cNvPr id="23555" name="Rectangle 3"/>
          <p:cNvSpPr>
            <a:spLocks noGrp="1" noChangeArrowheads="1"/>
          </p:cNvSpPr>
          <p:nvPr>
            <p:ph idx="1"/>
          </p:nvPr>
        </p:nvSpPr>
        <p:spPr>
          <a:xfrm>
            <a:off x="457200" y="1295400"/>
            <a:ext cx="7924800" cy="5257801"/>
          </a:xfrm>
        </p:spPr>
        <p:txBody>
          <a:bodyPr/>
          <a:lstStyle/>
          <a:p>
            <a:pPr>
              <a:lnSpc>
                <a:spcPct val="90000"/>
              </a:lnSpc>
            </a:pPr>
            <a:r>
              <a:rPr lang="en-US" dirty="0" smtClean="0">
                <a:solidFill>
                  <a:srgbClr val="0000FF"/>
                </a:solidFill>
              </a:rPr>
              <a:t>Tune </a:t>
            </a:r>
            <a:r>
              <a:rPr lang="en-US" b="1" i="1" dirty="0" smtClean="0">
                <a:solidFill>
                  <a:srgbClr val="0000FF"/>
                </a:solidFill>
              </a:rPr>
              <a:t>M, b, r</a:t>
            </a:r>
            <a:r>
              <a:rPr lang="en-US" dirty="0" smtClean="0">
                <a:solidFill>
                  <a:srgbClr val="0000FF"/>
                </a:solidFill>
              </a:rPr>
              <a:t> to get almost all pairs with similar signatures, but eliminate most pairs that do not have similar signatures</a:t>
            </a:r>
          </a:p>
          <a:p>
            <a:pPr lvl="8">
              <a:lnSpc>
                <a:spcPct val="90000"/>
              </a:lnSpc>
            </a:pPr>
            <a:endParaRPr lang="en-US" dirty="0" smtClean="0"/>
          </a:p>
          <a:p>
            <a:pPr>
              <a:lnSpc>
                <a:spcPct val="90000"/>
              </a:lnSpc>
            </a:pPr>
            <a:r>
              <a:rPr lang="en-US" dirty="0" smtClean="0"/>
              <a:t>Check in main memory that </a:t>
            </a:r>
            <a:r>
              <a:rPr lang="en-US" b="1" dirty="0" smtClean="0"/>
              <a:t>candidate pairs</a:t>
            </a:r>
            <a:r>
              <a:rPr lang="en-US" dirty="0" smtClean="0"/>
              <a:t> really do have </a:t>
            </a:r>
            <a:r>
              <a:rPr lang="en-US" b="1" dirty="0" smtClean="0"/>
              <a:t>similar signatures</a:t>
            </a:r>
          </a:p>
          <a:p>
            <a:pPr lvl="8">
              <a:lnSpc>
                <a:spcPct val="90000"/>
              </a:lnSpc>
            </a:pPr>
            <a:endParaRPr lang="en-US" dirty="0" smtClean="0"/>
          </a:p>
          <a:p>
            <a:pPr>
              <a:lnSpc>
                <a:spcPct val="90000"/>
              </a:lnSpc>
            </a:pPr>
            <a:r>
              <a:rPr lang="en-US" b="1" dirty="0" smtClean="0">
                <a:solidFill>
                  <a:srgbClr val="D60093"/>
                </a:solidFill>
              </a:rPr>
              <a:t>Optional:</a:t>
            </a:r>
            <a:r>
              <a:rPr lang="en-US" dirty="0" smtClean="0">
                <a:solidFill>
                  <a:srgbClr val="D60093"/>
                </a:solidFill>
              </a:rPr>
              <a:t> </a:t>
            </a:r>
            <a:r>
              <a:rPr lang="en-US" dirty="0" smtClean="0"/>
              <a:t>In another pass through data, check that the remaining candidate pairs really represent similar documents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58</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645988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t>Summary: 3 Steps</a:t>
            </a:r>
            <a:endParaRPr lang="en-US" dirty="0"/>
          </a:p>
        </p:txBody>
      </p:sp>
      <p:sp>
        <p:nvSpPr>
          <p:cNvPr id="62467" name="Rectangle 3"/>
          <p:cNvSpPr>
            <a:spLocks noGrp="1" noChangeArrowheads="1"/>
          </p:cNvSpPr>
          <p:nvPr>
            <p:ph idx="1"/>
          </p:nvPr>
        </p:nvSpPr>
        <p:spPr>
          <a:xfrm>
            <a:off x="457200" y="1295400"/>
            <a:ext cx="8534400" cy="5257801"/>
          </a:xfrm>
        </p:spPr>
        <p:txBody>
          <a:bodyPr>
            <a:normAutofit fontScale="92500"/>
          </a:bodyPr>
          <a:lstStyle/>
          <a:p>
            <a:r>
              <a:rPr lang="en-US" b="1" dirty="0" smtClean="0">
                <a:solidFill>
                  <a:srgbClr val="D60093"/>
                </a:solidFill>
              </a:rPr>
              <a:t>Shingling:</a:t>
            </a:r>
            <a:r>
              <a:rPr lang="en-US" dirty="0" smtClean="0"/>
              <a:t> Convert documents to sets</a:t>
            </a:r>
          </a:p>
          <a:p>
            <a:pPr lvl="1"/>
            <a:r>
              <a:rPr lang="en-US" dirty="0" smtClean="0">
                <a:solidFill>
                  <a:srgbClr val="0000FF"/>
                </a:solidFill>
              </a:rPr>
              <a:t>We used hashing to assign each shingle an ID</a:t>
            </a:r>
          </a:p>
          <a:p>
            <a:r>
              <a:rPr lang="en-US" b="1" dirty="0" smtClean="0">
                <a:solidFill>
                  <a:srgbClr val="D60093"/>
                </a:solidFill>
              </a:rPr>
              <a:t>Min-Hashing: </a:t>
            </a:r>
            <a:r>
              <a:rPr lang="en-US" dirty="0" smtClean="0"/>
              <a:t>Convert large sets to short signatures, while preserving similarity</a:t>
            </a:r>
          </a:p>
          <a:p>
            <a:pPr lvl="1"/>
            <a:r>
              <a:rPr lang="en-US" dirty="0" smtClean="0">
                <a:solidFill>
                  <a:srgbClr val="0000FF"/>
                </a:solidFill>
              </a:rPr>
              <a:t>We used </a:t>
            </a:r>
            <a:r>
              <a:rPr lang="en-US" b="1" dirty="0" smtClean="0">
                <a:solidFill>
                  <a:srgbClr val="0000FF"/>
                </a:solidFill>
              </a:rPr>
              <a:t>similarity preserving hashing</a:t>
            </a:r>
            <a:r>
              <a:rPr lang="en-US" dirty="0" smtClean="0">
                <a:solidFill>
                  <a:srgbClr val="0000FF"/>
                </a:solidFill>
              </a:rPr>
              <a:t> to generate signatures with property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smtClean="0">
                <a:solidFill>
                  <a:srgbClr val="0000FF"/>
                </a:solidFill>
              </a:rPr>
              <a:t>)</a:t>
            </a:r>
            <a:endParaRPr lang="en-US" dirty="0" smtClean="0">
              <a:solidFill>
                <a:srgbClr val="0000FF"/>
              </a:solidFill>
            </a:endParaRPr>
          </a:p>
          <a:p>
            <a:pPr lvl="1"/>
            <a:r>
              <a:rPr lang="en-US" dirty="0">
                <a:solidFill>
                  <a:srgbClr val="0000FF"/>
                </a:solidFill>
              </a:rPr>
              <a:t>We used hashing to </a:t>
            </a:r>
            <a:r>
              <a:rPr lang="en-US" dirty="0" smtClean="0">
                <a:solidFill>
                  <a:srgbClr val="0000FF"/>
                </a:solidFill>
              </a:rPr>
              <a:t>get around generating </a:t>
            </a:r>
            <a:r>
              <a:rPr lang="en-US" dirty="0">
                <a:solidFill>
                  <a:srgbClr val="0000FF"/>
                </a:solidFill>
              </a:rPr>
              <a:t>random permutations</a:t>
            </a:r>
          </a:p>
          <a:p>
            <a:r>
              <a:rPr lang="en-US" b="1" smtClean="0">
                <a:solidFill>
                  <a:srgbClr val="D60093"/>
                </a:solidFill>
              </a:rPr>
              <a:t>Locality-Sensitive Hashing</a:t>
            </a:r>
            <a:r>
              <a:rPr lang="en-US" b="1" dirty="0" smtClean="0">
                <a:solidFill>
                  <a:srgbClr val="D60093"/>
                </a:solidFill>
              </a:rPr>
              <a:t>: </a:t>
            </a:r>
            <a:r>
              <a:rPr lang="en-US" dirty="0" smtClean="0"/>
              <a:t>Focus on pairs of signatures likely to be from similar documents</a:t>
            </a:r>
          </a:p>
          <a:p>
            <a:pPr lvl="1"/>
            <a:r>
              <a:rPr lang="en-US" dirty="0">
                <a:solidFill>
                  <a:srgbClr val="0000FF"/>
                </a:solidFill>
              </a:rPr>
              <a:t>We used hashing to </a:t>
            </a:r>
            <a:r>
              <a:rPr lang="en-US" dirty="0" smtClean="0">
                <a:solidFill>
                  <a:srgbClr val="0000FF"/>
                </a:solidFill>
              </a:rPr>
              <a:t>find </a:t>
            </a:r>
            <a:r>
              <a:rPr lang="en-US" b="1" dirty="0" smtClean="0">
                <a:solidFill>
                  <a:srgbClr val="0000FF"/>
                </a:solidFill>
              </a:rPr>
              <a:t>candidate pairs</a:t>
            </a:r>
            <a:r>
              <a:rPr lang="en-US" dirty="0" smtClean="0">
                <a:solidFill>
                  <a:srgbClr val="0000FF"/>
                </a:solidFill>
              </a:rPr>
              <a:t> of similarity </a:t>
            </a:r>
            <a:r>
              <a:rPr lang="en-US" dirty="0" smtClean="0">
                <a:solidFill>
                  <a:srgbClr val="0000FF"/>
                </a:solidFill>
                <a:sym typeface="Symbol"/>
              </a:rPr>
              <a:t> </a:t>
            </a:r>
            <a:r>
              <a:rPr lang="en-US" b="1" dirty="0" smtClean="0">
                <a:solidFill>
                  <a:srgbClr val="0000FF"/>
                </a:solidFill>
              </a:rPr>
              <a:t>s</a:t>
            </a:r>
            <a:endParaRPr lang="en-US" b="1" dirty="0" smtClean="0"/>
          </a:p>
          <a:p>
            <a:pPr lvl="1"/>
            <a:endParaRPr lang="en-US"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39524C00-7883-447F-993D-93A8BDF0ACB6}" type="slidenum">
              <a:rPr lang="en-US" smtClean="0"/>
              <a:pPr/>
              <a:t>59</a:t>
            </a:fld>
            <a:endParaRPr lang="en-US"/>
          </a:p>
        </p:txBody>
      </p:sp>
    </p:spTree>
    <p:extLst>
      <p:ext uri="{BB962C8B-B14F-4D97-AF65-F5344CB8AC3E}">
        <p14:creationId xmlns:p14="http://schemas.microsoft.com/office/powerpoint/2010/main" val="1709659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0001_landscape_00050_90143470_7bf4dbd049_30_16375150@N00"/>
          <p:cNvPicPr>
            <a:picLocks noChangeAspect="1" noChangeArrowheads="1"/>
          </p:cNvPicPr>
          <p:nvPr/>
        </p:nvPicPr>
        <p:blipFill>
          <a:blip r:embed="rId3" cstate="print"/>
          <a:srcRect/>
          <a:stretch>
            <a:fillRect/>
          </a:stretch>
        </p:blipFill>
        <p:spPr bwMode="auto">
          <a:xfrm>
            <a:off x="5789612" y="2546350"/>
            <a:ext cx="1677988" cy="1263650"/>
          </a:xfrm>
          <a:prstGeom prst="rect">
            <a:avLst/>
          </a:prstGeom>
          <a:noFill/>
        </p:spPr>
      </p:pic>
      <p:pic>
        <p:nvPicPr>
          <p:cNvPr id="155651" name="Picture 3" descr="0002_travel_00241_156045694_765ce968b6_46_82935691@N00"/>
          <p:cNvPicPr>
            <a:picLocks noChangeAspect="1" noChangeArrowheads="1"/>
          </p:cNvPicPr>
          <p:nvPr/>
        </p:nvPicPr>
        <p:blipFill>
          <a:blip r:embed="rId4" cstate="print"/>
          <a:srcRect/>
          <a:stretch>
            <a:fillRect/>
          </a:stretch>
        </p:blipFill>
        <p:spPr bwMode="auto">
          <a:xfrm>
            <a:off x="1822450" y="3786187"/>
            <a:ext cx="1454150" cy="1090613"/>
          </a:xfrm>
          <a:prstGeom prst="rect">
            <a:avLst/>
          </a:prstGeom>
          <a:noFill/>
        </p:spPr>
      </p:pic>
      <p:pic>
        <p:nvPicPr>
          <p:cNvPr id="155652" name="Picture 4" descr="0003_unlabelled_world-0085_image_085759"/>
          <p:cNvPicPr>
            <a:picLocks noChangeAspect="1" noChangeArrowheads="1"/>
          </p:cNvPicPr>
          <p:nvPr/>
        </p:nvPicPr>
        <p:blipFill>
          <a:blip r:embed="rId5" cstate="print"/>
          <a:srcRect/>
          <a:stretch>
            <a:fillRect/>
          </a:stretch>
        </p:blipFill>
        <p:spPr bwMode="auto">
          <a:xfrm>
            <a:off x="5715000" y="5029200"/>
            <a:ext cx="1360487" cy="1360488"/>
          </a:xfrm>
          <a:prstGeom prst="rect">
            <a:avLst/>
          </a:prstGeom>
          <a:noFill/>
        </p:spPr>
      </p:pic>
      <p:pic>
        <p:nvPicPr>
          <p:cNvPr id="155653" name="Picture 5" descr="0004_unlabelled_water-0063_image_063095"/>
          <p:cNvPicPr>
            <a:picLocks noChangeAspect="1" noChangeArrowheads="1"/>
          </p:cNvPicPr>
          <p:nvPr/>
        </p:nvPicPr>
        <p:blipFill>
          <a:blip r:embed="rId6" cstate="print"/>
          <a:srcRect/>
          <a:stretch>
            <a:fillRect/>
          </a:stretch>
        </p:blipFill>
        <p:spPr bwMode="auto">
          <a:xfrm>
            <a:off x="5867400" y="3894137"/>
            <a:ext cx="1592263" cy="1058863"/>
          </a:xfrm>
          <a:prstGeom prst="rect">
            <a:avLst/>
          </a:prstGeom>
          <a:noFill/>
        </p:spPr>
      </p:pic>
      <p:pic>
        <p:nvPicPr>
          <p:cNvPr id="155654" name="Picture 6" descr="0005_unlabelled_travel-photography-08_image_016538"/>
          <p:cNvPicPr>
            <a:picLocks noChangeAspect="1" noChangeArrowheads="1"/>
          </p:cNvPicPr>
          <p:nvPr/>
        </p:nvPicPr>
        <p:blipFill>
          <a:blip r:embed="rId7" cstate="print"/>
          <a:srcRect/>
          <a:stretch>
            <a:fillRect/>
          </a:stretch>
        </p:blipFill>
        <p:spPr bwMode="auto">
          <a:xfrm>
            <a:off x="2057400" y="4951413"/>
            <a:ext cx="1728788" cy="1296987"/>
          </a:xfrm>
          <a:prstGeom prst="rect">
            <a:avLst/>
          </a:prstGeom>
          <a:noFill/>
        </p:spPr>
      </p:pic>
      <p:pic>
        <p:nvPicPr>
          <p:cNvPr id="155655" name="Picture 7" descr="0006_vacation_00069_67983488_199fafb5a8_30_28423283@N00"/>
          <p:cNvPicPr>
            <a:picLocks noChangeAspect="1" noChangeArrowheads="1"/>
          </p:cNvPicPr>
          <p:nvPr/>
        </p:nvPicPr>
        <p:blipFill>
          <a:blip r:embed="rId8" cstate="print"/>
          <a:srcRect/>
          <a:stretch>
            <a:fillRect/>
          </a:stretch>
        </p:blipFill>
        <p:spPr bwMode="auto">
          <a:xfrm>
            <a:off x="1905000" y="2727325"/>
            <a:ext cx="1524000" cy="1006475"/>
          </a:xfrm>
          <a:prstGeom prst="rect">
            <a:avLst/>
          </a:prstGeom>
          <a:noFill/>
        </p:spPr>
      </p:pic>
      <p:pic>
        <p:nvPicPr>
          <p:cNvPr id="155656" name="Picture 8" descr="0007_landscape_00084_132090349_27e120a56c_1_11254121@N00"/>
          <p:cNvPicPr>
            <a:picLocks noChangeAspect="1" noChangeArrowheads="1"/>
          </p:cNvPicPr>
          <p:nvPr/>
        </p:nvPicPr>
        <p:blipFill>
          <a:blip r:embed="rId9" cstate="print"/>
          <a:srcRect/>
          <a:stretch>
            <a:fillRect/>
          </a:stretch>
        </p:blipFill>
        <p:spPr bwMode="auto">
          <a:xfrm>
            <a:off x="3886200" y="5067300"/>
            <a:ext cx="1676400" cy="1257300"/>
          </a:xfrm>
          <a:prstGeom prst="rect">
            <a:avLst/>
          </a:prstGeom>
          <a:noFill/>
        </p:spPr>
      </p:pic>
      <p:pic>
        <p:nvPicPr>
          <p:cNvPr id="155657" name="Picture 9" descr="0008_travel_00128_92040527_6104056acc_37_30117228@N00"/>
          <p:cNvPicPr>
            <a:picLocks noChangeAspect="1" noChangeArrowheads="1"/>
          </p:cNvPicPr>
          <p:nvPr/>
        </p:nvPicPr>
        <p:blipFill>
          <a:blip r:embed="rId10" cstate="print"/>
          <a:srcRect/>
          <a:stretch>
            <a:fillRect/>
          </a:stretch>
        </p:blipFill>
        <p:spPr bwMode="auto">
          <a:xfrm>
            <a:off x="5486400" y="1372328"/>
            <a:ext cx="1524000" cy="1142272"/>
          </a:xfrm>
          <a:prstGeom prst="rect">
            <a:avLst/>
          </a:prstGeom>
          <a:noFill/>
        </p:spPr>
      </p:pic>
      <p:pic>
        <p:nvPicPr>
          <p:cNvPr id="155658" name="Picture 10" descr="0009_vacation2_00084_151302555_8a5c83b0c1_52_36101698770@N01"/>
          <p:cNvPicPr>
            <a:picLocks noChangeAspect="1" noChangeArrowheads="1"/>
          </p:cNvPicPr>
          <p:nvPr/>
        </p:nvPicPr>
        <p:blipFill>
          <a:blip r:embed="rId11" cstate="print"/>
          <a:srcRect/>
          <a:stretch>
            <a:fillRect/>
          </a:stretch>
        </p:blipFill>
        <p:spPr bwMode="auto">
          <a:xfrm>
            <a:off x="3597275" y="1270000"/>
            <a:ext cx="1660525" cy="1244600"/>
          </a:xfrm>
          <a:prstGeom prst="rect">
            <a:avLst/>
          </a:prstGeom>
          <a:noFill/>
        </p:spPr>
      </p:pic>
      <p:pic>
        <p:nvPicPr>
          <p:cNvPr id="155659" name="Picture 11" descr="0010_landscape_00122_184818660_0cb35c8dd9_49_11401693@N00"/>
          <p:cNvPicPr>
            <a:picLocks noChangeAspect="1" noChangeArrowheads="1"/>
          </p:cNvPicPr>
          <p:nvPr/>
        </p:nvPicPr>
        <p:blipFill>
          <a:blip r:embed="rId12" cstate="print"/>
          <a:srcRect/>
          <a:stretch>
            <a:fillRect/>
          </a:stretch>
        </p:blipFill>
        <p:spPr bwMode="auto">
          <a:xfrm>
            <a:off x="1844675" y="1435100"/>
            <a:ext cx="1660525" cy="1155700"/>
          </a:xfrm>
          <a:prstGeom prst="rect">
            <a:avLst/>
          </a:prstGeom>
          <a:noFill/>
        </p:spPr>
      </p:pic>
      <p:sp>
        <p:nvSpPr>
          <p:cNvPr id="155661" name="Text Box 13"/>
          <p:cNvSpPr txBox="1">
            <a:spLocks noChangeArrowheads="1"/>
          </p:cNvSpPr>
          <p:nvPr/>
        </p:nvSpPr>
        <p:spPr bwMode="auto">
          <a:xfrm>
            <a:off x="838200" y="6320135"/>
            <a:ext cx="80010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t>
            </a:r>
            <a:r>
              <a:rPr lang="en-US" sz="2400" b="1" dirty="0" smtClean="0"/>
              <a:t>a collection </a:t>
            </a:r>
            <a:r>
              <a:rPr lang="en-US" sz="2400" b="1" dirty="0"/>
              <a:t>of 2 million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7" name="Title 16"/>
          <p:cNvSpPr>
            <a:spLocks noGrp="1"/>
          </p:cNvSpPr>
          <p:nvPr>
            <p:ph type="title"/>
          </p:nvPr>
        </p:nvSpPr>
        <p:spPr/>
        <p:txBody>
          <a:bodyPr/>
          <a:lstStyle/>
          <a:p>
            <a:r>
              <a:rPr lang="en-US" dirty="0"/>
              <a:t>Scene Completion Problem </a:t>
            </a:r>
          </a:p>
        </p:txBody>
      </p:sp>
      <p:sp>
        <p:nvSpPr>
          <p:cNvPr id="20" name="Footer Placeholder 19"/>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9" name="Slide Number Placeholder 18"/>
          <p:cNvSpPr>
            <a:spLocks noGrp="1"/>
          </p:cNvSpPr>
          <p:nvPr>
            <p:ph type="sldNum" sz="quarter" idx="12"/>
          </p:nvPr>
        </p:nvSpPr>
        <p:spPr/>
        <p:txBody>
          <a:bodyPr/>
          <a:lstStyle/>
          <a:p>
            <a:fld id="{19B12225-5612-419B-A8D5-4B8EEE4C217E}" type="slidenum">
              <a:rPr lang="en-US" smtClean="0"/>
              <a:pPr/>
              <a:t>6</a:t>
            </a:fld>
            <a:endParaRPr lang="en-US"/>
          </a:p>
        </p:txBody>
      </p:sp>
      <p:sp>
        <p:nvSpPr>
          <p:cNvPr id="21"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pic>
        <p:nvPicPr>
          <p:cNvPr id="22" name="Picture 11" descr="IMG_0681_mask_output_011"/>
          <p:cNvPicPr>
            <a:picLocks noChangeAspect="1" noChangeArrowheads="1"/>
          </p:cNvPicPr>
          <p:nvPr/>
        </p:nvPicPr>
        <p:blipFill>
          <a:blip r:embed="rId14" cstate="print"/>
          <a:srcRect/>
          <a:stretch>
            <a:fillRect/>
          </a:stretch>
        </p:blipFill>
        <p:spPr bwMode="auto">
          <a:xfrm>
            <a:off x="3626556" y="3005667"/>
            <a:ext cx="1885244" cy="1413933"/>
          </a:xfrm>
          <a:prstGeom prst="rect">
            <a:avLst/>
          </a:prstGeom>
          <a:noFill/>
        </p:spPr>
      </p:pic>
    </p:spTree>
    <p:extLst>
      <p:ext uri="{BB962C8B-B14F-4D97-AF65-F5344CB8AC3E}">
        <p14:creationId xmlns:p14="http://schemas.microsoft.com/office/powerpoint/2010/main" val="750889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smtClean="0"/>
              <a:t>A Common Metaphor</a:t>
            </a:r>
          </a:p>
        </p:txBody>
      </p:sp>
      <p:sp>
        <p:nvSpPr>
          <p:cNvPr id="187395" name="Rectangle 3"/>
          <p:cNvSpPr>
            <a:spLocks noGrp="1" noChangeArrowheads="1"/>
          </p:cNvSpPr>
          <p:nvPr>
            <p:ph idx="1"/>
          </p:nvPr>
        </p:nvSpPr>
        <p:spPr>
          <a:xfrm>
            <a:off x="457200" y="1295400"/>
            <a:ext cx="8229600" cy="5410200"/>
          </a:xfrm>
        </p:spPr>
        <p:txBody>
          <a:bodyPr>
            <a:normAutofit/>
          </a:bodyPr>
          <a:lstStyle/>
          <a:p>
            <a:pPr>
              <a:lnSpc>
                <a:spcPct val="90000"/>
              </a:lnSpc>
            </a:pPr>
            <a:r>
              <a:rPr lang="en-US" b="1" dirty="0" smtClean="0"/>
              <a:t>Many problems can be expressed as </a:t>
            </a:r>
            <a:br>
              <a:rPr lang="en-US" b="1" dirty="0" smtClean="0"/>
            </a:br>
            <a:r>
              <a:rPr lang="en-US" b="1" dirty="0" smtClean="0"/>
              <a:t>finding “similar” sets:</a:t>
            </a:r>
          </a:p>
          <a:p>
            <a:pPr lvl="1">
              <a:lnSpc>
                <a:spcPct val="90000"/>
              </a:lnSpc>
            </a:pPr>
            <a:r>
              <a:rPr lang="en-US" b="1" dirty="0" smtClean="0">
                <a:solidFill>
                  <a:srgbClr val="0000FF"/>
                </a:solidFill>
              </a:rPr>
              <a:t>Find near-neighbors in </a:t>
            </a:r>
            <a:r>
              <a:rPr lang="en-US" b="1" u="sng" dirty="0" smtClean="0">
                <a:solidFill>
                  <a:srgbClr val="0000FF"/>
                </a:solidFill>
              </a:rPr>
              <a:t>high-dimensional</a:t>
            </a:r>
            <a:r>
              <a:rPr lang="en-US" b="1" dirty="0" smtClean="0">
                <a:solidFill>
                  <a:srgbClr val="0000FF"/>
                </a:solidFill>
              </a:rPr>
              <a:t> space</a:t>
            </a:r>
          </a:p>
          <a:p>
            <a:pPr>
              <a:lnSpc>
                <a:spcPct val="90000"/>
              </a:lnSpc>
            </a:pPr>
            <a:r>
              <a:rPr lang="en-US" b="1" dirty="0" smtClean="0">
                <a:solidFill>
                  <a:srgbClr val="FF0066"/>
                </a:solidFill>
              </a:rPr>
              <a:t>Examples:</a:t>
            </a:r>
          </a:p>
          <a:p>
            <a:pPr lvl="1">
              <a:lnSpc>
                <a:spcPct val="90000"/>
              </a:lnSpc>
            </a:pPr>
            <a:r>
              <a:rPr lang="en-US" b="1" dirty="0" smtClean="0"/>
              <a:t>Pages with similar words</a:t>
            </a:r>
          </a:p>
          <a:p>
            <a:pPr lvl="2">
              <a:lnSpc>
                <a:spcPct val="90000"/>
              </a:lnSpc>
            </a:pPr>
            <a:r>
              <a:rPr lang="en-US" dirty="0" smtClean="0"/>
              <a:t>For duplicate detection, classification by topic</a:t>
            </a:r>
          </a:p>
          <a:p>
            <a:pPr lvl="1">
              <a:lnSpc>
                <a:spcPct val="90000"/>
              </a:lnSpc>
            </a:pPr>
            <a:r>
              <a:rPr lang="en-US" b="1" dirty="0" smtClean="0"/>
              <a:t>Customers who purchased similar products</a:t>
            </a:r>
          </a:p>
          <a:p>
            <a:pPr lvl="2">
              <a:lnSpc>
                <a:spcPct val="90000"/>
              </a:lnSpc>
            </a:pPr>
            <a:r>
              <a:rPr lang="en-US" dirty="0" smtClean="0"/>
              <a:t>Products with similar customer sets</a:t>
            </a:r>
          </a:p>
          <a:p>
            <a:pPr lvl="1">
              <a:lnSpc>
                <a:spcPct val="90000"/>
              </a:lnSpc>
            </a:pPr>
            <a:r>
              <a:rPr lang="en-US" b="1" dirty="0" smtClean="0"/>
              <a:t>Images with similar features</a:t>
            </a:r>
          </a:p>
          <a:p>
            <a:pPr lvl="2">
              <a:lnSpc>
                <a:spcPct val="90000"/>
              </a:lnSpc>
            </a:pPr>
            <a:r>
              <a:rPr lang="en-US" dirty="0" smtClean="0"/>
              <a:t>Users who visited similar websites</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7</a:t>
            </a:fld>
            <a:endParaRPr lang="en-US"/>
          </a:p>
        </p:txBody>
      </p:sp>
      <p:pic>
        <p:nvPicPr>
          <p:cNvPr id="7" name="Picture 2" descr="teaser_input"/>
          <p:cNvPicPr>
            <a:picLocks noChangeAspect="1" noChangeArrowheads="1"/>
          </p:cNvPicPr>
          <p:nvPr/>
        </p:nvPicPr>
        <p:blipFill>
          <a:blip r:embed="rId3" cstate="print"/>
          <a:srcRect/>
          <a:stretch>
            <a:fillRect/>
          </a:stretch>
        </p:blipFill>
        <p:spPr bwMode="auto">
          <a:xfrm>
            <a:off x="7417594" y="4800600"/>
            <a:ext cx="1421606" cy="1066800"/>
          </a:xfrm>
          <a:prstGeom prst="rect">
            <a:avLst/>
          </a:prstGeom>
          <a:noFill/>
        </p:spPr>
      </p:pic>
    </p:spTree>
    <p:extLst>
      <p:ext uri="{BB962C8B-B14F-4D97-AF65-F5344CB8AC3E}">
        <p14:creationId xmlns:p14="http://schemas.microsoft.com/office/powerpoint/2010/main" val="394569593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for Today’s Lecture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562600"/>
              </a:xfrm>
            </p:spPr>
            <p:txBody>
              <a:bodyPr>
                <a:normAutofit fontScale="92500" lnSpcReduction="10000"/>
              </a:bodyPr>
              <a:lstStyle/>
              <a:p>
                <a:r>
                  <a:rPr lang="en-US" b="1" dirty="0" smtClean="0">
                    <a:solidFill>
                      <a:srgbClr val="FF0066"/>
                    </a:solidFill>
                  </a:rPr>
                  <a:t>Given: High dimensional data points </a:t>
                </a:r>
                <a14:m>
                  <m:oMath xmlns:m="http://schemas.openxmlformats.org/officeDocument/2006/math">
                    <m:sSub>
                      <m:sSubPr>
                        <m:ctrlPr>
                          <a:rPr lang="en-US" b="1" i="1" dirty="0" smtClean="0">
                            <a:solidFill>
                              <a:srgbClr val="FF0066"/>
                            </a:solidFill>
                            <a:latin typeface="Cambria Math"/>
                          </a:rPr>
                        </m:ctrlPr>
                      </m:sSubPr>
                      <m:e>
                        <m:r>
                          <a:rPr lang="en-US" b="1" i="1" dirty="0" smtClean="0">
                            <a:solidFill>
                              <a:srgbClr val="FF0066"/>
                            </a:solidFill>
                            <a:latin typeface="Cambria Math"/>
                          </a:rPr>
                          <m:t>𝒙</m:t>
                        </m:r>
                      </m:e>
                      <m:sub>
                        <m:r>
                          <a:rPr lang="en-US" b="1" i="1" dirty="0" smtClean="0">
                            <a:solidFill>
                              <a:srgbClr val="FF0066"/>
                            </a:solidFill>
                            <a:latin typeface="Cambria Math"/>
                          </a:rPr>
                          <m:t>𝟏</m:t>
                        </m:r>
                      </m:sub>
                    </m:sSub>
                    <m:r>
                      <a:rPr lang="en-US" b="1" i="1" dirty="0" smtClean="0">
                        <a:solidFill>
                          <a:srgbClr val="FF0066"/>
                        </a:solidFill>
                        <a:latin typeface="Cambria Math"/>
                      </a:rPr>
                      <m:t>, </m:t>
                    </m:r>
                    <m:sSub>
                      <m:sSubPr>
                        <m:ctrlPr>
                          <a:rPr lang="en-US" b="1" i="1" dirty="0" smtClean="0">
                            <a:solidFill>
                              <a:srgbClr val="FF0066"/>
                            </a:solidFill>
                            <a:latin typeface="Cambria Math"/>
                          </a:rPr>
                        </m:ctrlPr>
                      </m:sSubPr>
                      <m:e>
                        <m:r>
                          <a:rPr lang="en-US" b="1" i="1" dirty="0" smtClean="0">
                            <a:solidFill>
                              <a:srgbClr val="FF0066"/>
                            </a:solidFill>
                            <a:latin typeface="Cambria Math"/>
                          </a:rPr>
                          <m:t>𝒙</m:t>
                        </m:r>
                      </m:e>
                      <m:sub>
                        <m:r>
                          <a:rPr lang="en-US" b="1" i="1" dirty="0" smtClean="0">
                            <a:solidFill>
                              <a:srgbClr val="FF0066"/>
                            </a:solidFill>
                            <a:latin typeface="Cambria Math"/>
                          </a:rPr>
                          <m:t>𝟐</m:t>
                        </m:r>
                      </m:sub>
                    </m:sSub>
                    <m:r>
                      <a:rPr lang="en-US" b="1" i="1" dirty="0" smtClean="0">
                        <a:solidFill>
                          <a:srgbClr val="FF0066"/>
                        </a:solidFill>
                        <a:latin typeface="Cambria Math"/>
                      </a:rPr>
                      <m:t>, …</m:t>
                    </m:r>
                  </m:oMath>
                </a14:m>
                <a:endParaRPr lang="en-US" b="1" dirty="0" smtClean="0">
                  <a:solidFill>
                    <a:srgbClr val="FF0066"/>
                  </a:solidFill>
                </a:endParaRPr>
              </a:p>
              <a:p>
                <a:pPr lvl="1"/>
                <a:r>
                  <a:rPr lang="en-US" b="1" dirty="0" smtClean="0"/>
                  <a:t>For example:</a:t>
                </a:r>
                <a:r>
                  <a:rPr lang="en-US" dirty="0" smtClean="0"/>
                  <a:t> Image is a long vector of pixel colors</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a:rPr>
                          </m:ctrlPr>
                        </m:dPr>
                        <m:e>
                          <m:m>
                            <m:mPr>
                              <m:mcs>
                                <m:mc>
                                  <m:mcPr>
                                    <m:count m:val="3"/>
                                    <m:mcJc m:val="center"/>
                                  </m:mcPr>
                                </m:mc>
                              </m:mcs>
                              <m:ctrlPr>
                                <a:rPr lang="en-US" i="1">
                                  <a:latin typeface="Cambria Math"/>
                                </a:rPr>
                              </m:ctrlPr>
                            </m:mPr>
                            <m:mr>
                              <m:e>
                                <m:r>
                                  <m:rPr>
                                    <m:brk m:alnAt="7"/>
                                  </m:rPr>
                                  <a:rPr lang="en-US" i="1">
                                    <a:latin typeface="Cambria Math"/>
                                  </a:rPr>
                                  <m:t>1</m:t>
                                </m:r>
                              </m:e>
                              <m:e>
                                <m:r>
                                  <a:rPr lang="en-US" i="1">
                                    <a:latin typeface="Cambria Math"/>
                                  </a:rPr>
                                  <m:t>2</m:t>
                                </m:r>
                              </m:e>
                              <m:e>
                                <m:r>
                                  <a:rPr lang="en-US" i="1">
                                    <a:latin typeface="Cambria Math"/>
                                  </a:rPr>
                                  <m:t>1</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0</m:t>
                                </m:r>
                              </m:e>
                              <m:e>
                                <m:r>
                                  <a:rPr lang="en-US" i="1">
                                    <a:latin typeface="Cambria Math"/>
                                  </a:rPr>
                                  <m:t>1</m:t>
                                </m:r>
                              </m:e>
                              <m:e>
                                <m:r>
                                  <a:rPr lang="en-US" i="1">
                                    <a:latin typeface="Cambria Math"/>
                                  </a:rPr>
                                  <m:t>0</m:t>
                                </m:r>
                              </m:e>
                            </m:mr>
                          </m:m>
                        </m:e>
                      </m:d>
                      <m:r>
                        <a:rPr lang="en-US" b="0" i="1" smtClean="0">
                          <a:latin typeface="Cambria Math"/>
                        </a:rPr>
                        <m:t>→[1 2 1 0 2 1 0 1 0]</m:t>
                      </m:r>
                    </m:oMath>
                  </m:oMathPara>
                </a14:m>
                <a:endParaRPr lang="en-US" dirty="0"/>
              </a:p>
              <a:p>
                <a:r>
                  <a:rPr lang="en-US" b="1" dirty="0" smtClean="0">
                    <a:solidFill>
                      <a:srgbClr val="0000FF"/>
                    </a:solidFill>
                  </a:rPr>
                  <a:t>And some distance function </a:t>
                </a:r>
                <a14:m>
                  <m:oMath xmlns:m="http://schemas.openxmlformats.org/officeDocument/2006/math">
                    <m:r>
                      <a:rPr lang="en-US" b="1" i="1" dirty="0" smtClean="0">
                        <a:solidFill>
                          <a:srgbClr val="0000FF"/>
                        </a:solidFill>
                        <a:latin typeface="Cambria Math"/>
                      </a:rPr>
                      <m:t>𝒅</m:t>
                    </m:r>
                    <m:r>
                      <a:rPr lang="en-US" b="1" i="1" dirty="0" smtClean="0">
                        <a:solidFill>
                          <a:srgbClr val="0000FF"/>
                        </a:solidFill>
                        <a:latin typeface="Cambria Math"/>
                      </a:rPr>
                      <m:t>(</m:t>
                    </m:r>
                    <m:sSub>
                      <m:sSubPr>
                        <m:ctrlPr>
                          <a:rPr lang="en-US" b="1" i="1" dirty="0" smtClean="0">
                            <a:solidFill>
                              <a:srgbClr val="0000FF"/>
                            </a:solidFill>
                            <a:latin typeface="Cambria Math"/>
                          </a:rPr>
                        </m:ctrlPr>
                      </m:sSubPr>
                      <m:e>
                        <m:r>
                          <a:rPr lang="en-US" b="1" i="1" dirty="0" smtClean="0">
                            <a:solidFill>
                              <a:srgbClr val="0000FF"/>
                            </a:solidFill>
                            <a:latin typeface="Cambria Math"/>
                          </a:rPr>
                          <m:t>𝒙</m:t>
                        </m:r>
                      </m:e>
                      <m:sub>
                        <m:r>
                          <a:rPr lang="en-US" b="1" i="1" dirty="0" smtClean="0">
                            <a:solidFill>
                              <a:srgbClr val="0000FF"/>
                            </a:solidFill>
                            <a:latin typeface="Cambria Math"/>
                          </a:rPr>
                          <m:t>𝟏</m:t>
                        </m:r>
                      </m:sub>
                    </m:sSub>
                    <m:r>
                      <a:rPr lang="en-US" b="1" i="1" dirty="0" smtClean="0">
                        <a:solidFill>
                          <a:srgbClr val="0000FF"/>
                        </a:solidFill>
                        <a:latin typeface="Cambria Math"/>
                      </a:rPr>
                      <m:t>,</m:t>
                    </m:r>
                    <m:sSub>
                      <m:sSubPr>
                        <m:ctrlPr>
                          <a:rPr lang="en-US" b="1" i="1" dirty="0" smtClean="0">
                            <a:solidFill>
                              <a:srgbClr val="0000FF"/>
                            </a:solidFill>
                            <a:latin typeface="Cambria Math"/>
                          </a:rPr>
                        </m:ctrlPr>
                      </m:sSubPr>
                      <m:e>
                        <m:r>
                          <a:rPr lang="en-US" b="1" i="1" dirty="0" smtClean="0">
                            <a:solidFill>
                              <a:srgbClr val="0000FF"/>
                            </a:solidFill>
                            <a:latin typeface="Cambria Math"/>
                          </a:rPr>
                          <m:t>𝒙</m:t>
                        </m:r>
                      </m:e>
                      <m:sub>
                        <m:r>
                          <a:rPr lang="en-US" b="1" i="1" dirty="0" smtClean="0">
                            <a:solidFill>
                              <a:srgbClr val="0000FF"/>
                            </a:solidFill>
                            <a:latin typeface="Cambria Math"/>
                          </a:rPr>
                          <m:t>𝟐</m:t>
                        </m:r>
                      </m:sub>
                    </m:sSub>
                    <m:r>
                      <a:rPr lang="en-US" b="1" i="1" dirty="0" smtClean="0">
                        <a:solidFill>
                          <a:srgbClr val="0000FF"/>
                        </a:solidFill>
                        <a:latin typeface="Cambria Math"/>
                      </a:rPr>
                      <m:t>)</m:t>
                    </m:r>
                  </m:oMath>
                </a14:m>
                <a:endParaRPr lang="en-US" b="1" dirty="0" smtClean="0">
                  <a:solidFill>
                    <a:srgbClr val="0000FF"/>
                  </a:solidFill>
                </a:endParaRPr>
              </a:p>
              <a:p>
                <a:pPr lvl="1"/>
                <a:r>
                  <a:rPr lang="en-US" dirty="0" smtClean="0"/>
                  <a:t>Which quantifies the “distance” between </a:t>
                </a:r>
                <a14:m>
                  <m:oMath xmlns:m="http://schemas.openxmlformats.org/officeDocument/2006/math">
                    <m:sSub>
                      <m:sSubPr>
                        <m:ctrlPr>
                          <a:rPr lang="en-US" b="1" i="1" dirty="0">
                            <a:solidFill>
                              <a:srgbClr val="0000FF"/>
                            </a:solidFill>
                            <a:latin typeface="Cambria Math"/>
                          </a:rPr>
                        </m:ctrlPr>
                      </m:sSubPr>
                      <m:e>
                        <m:r>
                          <a:rPr lang="en-US" b="1" i="1" dirty="0">
                            <a:solidFill>
                              <a:srgbClr val="0000FF"/>
                            </a:solidFill>
                            <a:latin typeface="Cambria Math"/>
                          </a:rPr>
                          <m:t>𝒙</m:t>
                        </m:r>
                      </m:e>
                      <m:sub>
                        <m:r>
                          <a:rPr lang="en-US" b="1" i="1" dirty="0">
                            <a:solidFill>
                              <a:srgbClr val="0000FF"/>
                            </a:solidFill>
                            <a:latin typeface="Cambria Math"/>
                          </a:rPr>
                          <m:t>𝟏</m:t>
                        </m:r>
                      </m:sub>
                    </m:sSub>
                  </m:oMath>
                </a14:m>
                <a:r>
                  <a:rPr lang="en-US" dirty="0" smtClean="0"/>
                  <a:t> and </a:t>
                </a:r>
                <a14:m>
                  <m:oMath xmlns:m="http://schemas.openxmlformats.org/officeDocument/2006/math">
                    <m:sSub>
                      <m:sSubPr>
                        <m:ctrlPr>
                          <a:rPr lang="en-US" b="1" i="1" dirty="0">
                            <a:solidFill>
                              <a:srgbClr val="0000FF"/>
                            </a:solidFill>
                            <a:latin typeface="Cambria Math"/>
                          </a:rPr>
                        </m:ctrlPr>
                      </m:sSubPr>
                      <m:e>
                        <m:r>
                          <a:rPr lang="en-US" b="1" i="1" dirty="0">
                            <a:solidFill>
                              <a:srgbClr val="0000FF"/>
                            </a:solidFill>
                            <a:latin typeface="Cambria Math"/>
                          </a:rPr>
                          <m:t>𝒙</m:t>
                        </m:r>
                      </m:e>
                      <m:sub>
                        <m:r>
                          <a:rPr lang="en-US" b="1" i="1" dirty="0">
                            <a:solidFill>
                              <a:srgbClr val="0000FF"/>
                            </a:solidFill>
                            <a:latin typeface="Cambria Math"/>
                          </a:rPr>
                          <m:t>𝟐</m:t>
                        </m:r>
                      </m:sub>
                    </m:sSub>
                  </m:oMath>
                </a14:m>
                <a:endParaRPr lang="en-US" dirty="0" smtClean="0"/>
              </a:p>
              <a:p>
                <a:pPr lvl="8"/>
                <a:endParaRPr lang="en-US" sz="500" b="1" dirty="0" smtClean="0">
                  <a:solidFill>
                    <a:srgbClr val="0000FF"/>
                  </a:solidFill>
                </a:endParaRPr>
              </a:p>
              <a:p>
                <a:r>
                  <a:rPr lang="en-US" b="1" dirty="0" smtClean="0">
                    <a:solidFill>
                      <a:srgbClr val="0000FF"/>
                    </a:solidFill>
                  </a:rPr>
                  <a:t>Goal:</a:t>
                </a:r>
                <a:r>
                  <a:rPr lang="en-US" dirty="0" smtClean="0"/>
                  <a:t> Find </a:t>
                </a:r>
                <a:r>
                  <a:rPr lang="en-US" b="1" dirty="0" smtClean="0">
                    <a:solidFill>
                      <a:srgbClr val="FF0066"/>
                    </a:solidFill>
                  </a:rPr>
                  <a:t>all pairs of data points </a:t>
                </a:r>
                <a14:m>
                  <m:oMath xmlns:m="http://schemas.openxmlformats.org/officeDocument/2006/math">
                    <m:r>
                      <a:rPr lang="en-US" b="1" i="1" dirty="0">
                        <a:solidFill>
                          <a:srgbClr val="FF0066"/>
                        </a:solidFill>
                        <a:latin typeface="Cambria Math"/>
                      </a:rPr>
                      <m:t>(</m:t>
                    </m:r>
                    <m:sSub>
                      <m:sSubPr>
                        <m:ctrlPr>
                          <a:rPr lang="en-US" b="1" i="1" dirty="0">
                            <a:solidFill>
                              <a:srgbClr val="FF0066"/>
                            </a:solidFill>
                            <a:latin typeface="Cambria Math"/>
                          </a:rPr>
                        </m:ctrlPr>
                      </m:sSubPr>
                      <m:e>
                        <m:r>
                          <a:rPr lang="en-US" b="1" i="1" dirty="0">
                            <a:solidFill>
                              <a:srgbClr val="FF0066"/>
                            </a:solidFill>
                            <a:latin typeface="Cambria Math"/>
                          </a:rPr>
                          <m:t>𝒙</m:t>
                        </m:r>
                      </m:e>
                      <m:sub>
                        <m:r>
                          <a:rPr lang="en-US" b="1" i="1" dirty="0" smtClean="0">
                            <a:solidFill>
                              <a:srgbClr val="FF0066"/>
                            </a:solidFill>
                            <a:latin typeface="Cambria Math"/>
                          </a:rPr>
                          <m:t>𝒊</m:t>
                        </m:r>
                      </m:sub>
                    </m:sSub>
                    <m:r>
                      <a:rPr lang="en-US" b="1" i="1" dirty="0">
                        <a:solidFill>
                          <a:srgbClr val="FF0066"/>
                        </a:solidFill>
                        <a:latin typeface="Cambria Math"/>
                      </a:rPr>
                      <m:t>,</m:t>
                    </m:r>
                    <m:sSub>
                      <m:sSubPr>
                        <m:ctrlPr>
                          <a:rPr lang="en-US" b="1" i="1" dirty="0">
                            <a:solidFill>
                              <a:srgbClr val="FF0066"/>
                            </a:solidFill>
                            <a:latin typeface="Cambria Math"/>
                          </a:rPr>
                        </m:ctrlPr>
                      </m:sSubPr>
                      <m:e>
                        <m:r>
                          <a:rPr lang="en-US" b="1" i="1" dirty="0">
                            <a:solidFill>
                              <a:srgbClr val="FF0066"/>
                            </a:solidFill>
                            <a:latin typeface="Cambria Math"/>
                          </a:rPr>
                          <m:t>𝒙</m:t>
                        </m:r>
                      </m:e>
                      <m:sub>
                        <m:r>
                          <a:rPr lang="en-US" b="1" i="1" dirty="0" smtClean="0">
                            <a:solidFill>
                              <a:srgbClr val="FF0066"/>
                            </a:solidFill>
                            <a:latin typeface="Cambria Math"/>
                          </a:rPr>
                          <m:t>𝒋</m:t>
                        </m:r>
                      </m:sub>
                    </m:sSub>
                    <m:r>
                      <a:rPr lang="en-US" b="1" i="1" dirty="0">
                        <a:solidFill>
                          <a:srgbClr val="FF0066"/>
                        </a:solidFill>
                        <a:latin typeface="Cambria Math"/>
                      </a:rPr>
                      <m:t>)</m:t>
                    </m:r>
                  </m:oMath>
                </a14:m>
                <a:r>
                  <a:rPr lang="en-US" dirty="0" smtClean="0"/>
                  <a:t> that are within some distance threshold </a:t>
                </a:r>
                <a14:m>
                  <m:oMath xmlns:m="http://schemas.openxmlformats.org/officeDocument/2006/math">
                    <m:r>
                      <a:rPr lang="en-US" b="1" i="1" dirty="0">
                        <a:solidFill>
                          <a:srgbClr val="0000FF"/>
                        </a:solidFill>
                        <a:latin typeface="Cambria Math"/>
                      </a:rPr>
                      <m:t>𝒅</m:t>
                    </m:r>
                    <m:d>
                      <m:dPr>
                        <m:ctrlPr>
                          <a:rPr lang="en-US" b="1" i="1" dirty="0">
                            <a:solidFill>
                              <a:srgbClr val="0000FF"/>
                            </a:solidFill>
                            <a:latin typeface="Cambria Math"/>
                          </a:rPr>
                        </m:ctrlPr>
                      </m:dPr>
                      <m:e>
                        <m:sSub>
                          <m:sSubPr>
                            <m:ctrlPr>
                              <a:rPr lang="en-US" b="1" i="1" dirty="0">
                                <a:solidFill>
                                  <a:srgbClr val="0000FF"/>
                                </a:solidFill>
                                <a:latin typeface="Cambria Math"/>
                              </a:rPr>
                            </m:ctrlPr>
                          </m:sSubPr>
                          <m:e>
                            <m:r>
                              <a:rPr lang="en-US" b="1" i="1" dirty="0">
                                <a:solidFill>
                                  <a:srgbClr val="0000FF"/>
                                </a:solidFill>
                                <a:latin typeface="Cambria Math"/>
                              </a:rPr>
                              <m:t>𝒙</m:t>
                            </m:r>
                          </m:e>
                          <m:sub>
                            <m:r>
                              <a:rPr lang="en-US" b="1" i="1" dirty="0" smtClean="0">
                                <a:solidFill>
                                  <a:srgbClr val="0000FF"/>
                                </a:solidFill>
                                <a:latin typeface="Cambria Math"/>
                              </a:rPr>
                              <m:t>𝒊</m:t>
                            </m:r>
                          </m:sub>
                        </m:sSub>
                        <m:r>
                          <a:rPr lang="en-US" b="1" i="1" dirty="0">
                            <a:solidFill>
                              <a:srgbClr val="0000FF"/>
                            </a:solidFill>
                            <a:latin typeface="Cambria Math"/>
                          </a:rPr>
                          <m:t>,</m:t>
                        </m:r>
                        <m:sSub>
                          <m:sSubPr>
                            <m:ctrlPr>
                              <a:rPr lang="en-US" b="1" i="1" dirty="0">
                                <a:solidFill>
                                  <a:srgbClr val="0000FF"/>
                                </a:solidFill>
                                <a:latin typeface="Cambria Math"/>
                              </a:rPr>
                            </m:ctrlPr>
                          </m:sSubPr>
                          <m:e>
                            <m:r>
                              <a:rPr lang="en-US" b="1" i="1" dirty="0">
                                <a:solidFill>
                                  <a:srgbClr val="0000FF"/>
                                </a:solidFill>
                                <a:latin typeface="Cambria Math"/>
                              </a:rPr>
                              <m:t>𝒙</m:t>
                            </m:r>
                          </m:e>
                          <m:sub>
                            <m:r>
                              <a:rPr lang="en-US" b="1" i="1" dirty="0" smtClean="0">
                                <a:solidFill>
                                  <a:srgbClr val="0000FF"/>
                                </a:solidFill>
                                <a:latin typeface="Cambria Math"/>
                              </a:rPr>
                              <m:t>𝒋</m:t>
                            </m:r>
                          </m:sub>
                        </m:sSub>
                      </m:e>
                    </m:d>
                    <m:r>
                      <a:rPr lang="en-US" b="1" i="1" dirty="0" smtClean="0">
                        <a:solidFill>
                          <a:srgbClr val="0000FF"/>
                        </a:solidFill>
                        <a:latin typeface="Cambria Math"/>
                      </a:rPr>
                      <m:t>≤</m:t>
                    </m:r>
                    <m:r>
                      <a:rPr lang="en-US" b="1" i="1" dirty="0" smtClean="0">
                        <a:solidFill>
                          <a:srgbClr val="0000FF"/>
                        </a:solidFill>
                        <a:latin typeface="Cambria Math"/>
                      </a:rPr>
                      <m:t>𝒔</m:t>
                    </m:r>
                  </m:oMath>
                </a14:m>
                <a:endParaRPr lang="en-US" sz="500" b="1" dirty="0">
                  <a:solidFill>
                    <a:srgbClr val="0000FF"/>
                  </a:solidFill>
                </a:endParaRPr>
              </a:p>
              <a:p>
                <a:r>
                  <a:rPr lang="en-US" b="1" dirty="0" smtClean="0"/>
                  <a:t>Note:</a:t>
                </a:r>
                <a:r>
                  <a:rPr lang="en-US" b="1" dirty="0" smtClean="0">
                    <a:solidFill>
                      <a:srgbClr val="008000"/>
                    </a:solidFill>
                  </a:rPr>
                  <a:t> </a:t>
                </a:r>
                <a:r>
                  <a:rPr lang="en-US" dirty="0" smtClean="0">
                    <a:solidFill>
                      <a:srgbClr val="008000"/>
                    </a:solidFill>
                  </a:rPr>
                  <a:t>Naïve solution would take </a:t>
                </a:r>
                <a14:m>
                  <m:oMath xmlns:m="http://schemas.openxmlformats.org/officeDocument/2006/math">
                    <m:r>
                      <a:rPr lang="en-US" b="1" i="1" smtClean="0">
                        <a:solidFill>
                          <a:srgbClr val="008000"/>
                        </a:solidFill>
                        <a:latin typeface="Cambria Math"/>
                      </a:rPr>
                      <m:t>𝑶</m:t>
                    </m:r>
                    <m:d>
                      <m:dPr>
                        <m:ctrlPr>
                          <a:rPr lang="en-US" b="1" i="1" smtClean="0">
                            <a:solidFill>
                              <a:srgbClr val="008000"/>
                            </a:solidFill>
                            <a:latin typeface="Cambria Math"/>
                          </a:rPr>
                        </m:ctrlPr>
                      </m:dPr>
                      <m:e>
                        <m:sSup>
                          <m:sSupPr>
                            <m:ctrlPr>
                              <a:rPr lang="en-US" b="1" i="1" smtClean="0">
                                <a:solidFill>
                                  <a:srgbClr val="008000"/>
                                </a:solidFill>
                                <a:latin typeface="Cambria Math"/>
                              </a:rPr>
                            </m:ctrlPr>
                          </m:sSupPr>
                          <m:e>
                            <m:r>
                              <a:rPr lang="en-US" b="1" i="1" smtClean="0">
                                <a:solidFill>
                                  <a:srgbClr val="008000"/>
                                </a:solidFill>
                                <a:latin typeface="Cambria Math"/>
                              </a:rPr>
                              <m:t>𝑵</m:t>
                            </m:r>
                          </m:e>
                          <m:sup>
                            <m:r>
                              <a:rPr lang="en-US" b="1" i="1" smtClean="0">
                                <a:solidFill>
                                  <a:srgbClr val="008000"/>
                                </a:solidFill>
                                <a:latin typeface="Cambria Math"/>
                              </a:rPr>
                              <m:t>𝟐</m:t>
                            </m:r>
                          </m:sup>
                        </m:sSup>
                      </m:e>
                    </m:d>
                  </m:oMath>
                </a14:m>
                <a:r>
                  <a:rPr lang="en-US" b="1" dirty="0" smtClean="0">
                    <a:solidFill>
                      <a:srgbClr val="008000"/>
                    </a:solidFill>
                  </a:rPr>
                  <a:t> </a:t>
                </a:r>
                <a:r>
                  <a:rPr lang="en-US" b="1" dirty="0">
                    <a:solidFill>
                      <a:srgbClr val="008000"/>
                    </a:solidFill>
                    <a:sym typeface="Wingdings" pitchFamily="2" charset="2"/>
                  </a:rPr>
                  <a:t></a:t>
                </a:r>
                <a:endParaRPr lang="en-US" b="1" dirty="0" smtClean="0">
                  <a:solidFill>
                    <a:srgbClr val="008000"/>
                  </a:solidFill>
                </a:endParaRPr>
              </a:p>
              <a:p>
                <a:pPr marL="457200" lvl="1" indent="0">
                  <a:buNone/>
                </a:pPr>
                <a:r>
                  <a:rPr lang="en-US" dirty="0" smtClean="0">
                    <a:solidFill>
                      <a:schemeClr val="tx1"/>
                    </a:solidFill>
                  </a:rPr>
                  <a:t>where </a:t>
                </a:r>
                <a14:m>
                  <m:oMath xmlns:m="http://schemas.openxmlformats.org/officeDocument/2006/math">
                    <m:r>
                      <a:rPr lang="en-US" b="1" i="1">
                        <a:solidFill>
                          <a:schemeClr val="tx1"/>
                        </a:solidFill>
                        <a:latin typeface="Cambria Math"/>
                      </a:rPr>
                      <m:t>𝑵</m:t>
                    </m:r>
                  </m:oMath>
                </a14:m>
                <a:r>
                  <a:rPr lang="en-US" dirty="0" smtClean="0">
                    <a:solidFill>
                      <a:schemeClr val="tx1"/>
                    </a:solidFill>
                  </a:rPr>
                  <a:t> is the number of data points</a:t>
                </a:r>
                <a:endParaRPr lang="en-US" dirty="0" smtClean="0">
                  <a:solidFill>
                    <a:schemeClr val="tx1"/>
                  </a:solidFill>
                  <a:sym typeface="Wingdings" pitchFamily="2" charset="2"/>
                </a:endParaRPr>
              </a:p>
              <a:p>
                <a:r>
                  <a:rPr lang="en-US" sz="3500" b="1" dirty="0" smtClean="0">
                    <a:solidFill>
                      <a:srgbClr val="0000FF"/>
                    </a:solidFill>
                    <a:sym typeface="Wingdings" pitchFamily="2" charset="2"/>
                  </a:rPr>
                  <a:t>MAGIC: </a:t>
                </a:r>
                <a:r>
                  <a:rPr lang="en-US" sz="3500" b="1" dirty="0" smtClean="0">
                    <a:solidFill>
                      <a:srgbClr val="FF0066"/>
                    </a:solidFill>
                    <a:sym typeface="Wingdings" pitchFamily="2" charset="2"/>
                  </a:rPr>
                  <a:t>This can be done in </a:t>
                </a:r>
                <a14:m>
                  <m:oMath xmlns:m="http://schemas.openxmlformats.org/officeDocument/2006/math">
                    <m:r>
                      <a:rPr lang="en-US" sz="3500" b="1" i="1">
                        <a:solidFill>
                          <a:srgbClr val="FF0066"/>
                        </a:solidFill>
                        <a:latin typeface="Cambria Math"/>
                      </a:rPr>
                      <m:t>𝑶</m:t>
                    </m:r>
                    <m:d>
                      <m:dPr>
                        <m:ctrlPr>
                          <a:rPr lang="en-US" sz="3500" b="1" i="1">
                            <a:solidFill>
                              <a:srgbClr val="FF0066"/>
                            </a:solidFill>
                            <a:latin typeface="Cambria Math"/>
                          </a:rPr>
                        </m:ctrlPr>
                      </m:dPr>
                      <m:e>
                        <m:r>
                          <a:rPr lang="en-US" sz="3500" b="1" i="1" smtClean="0">
                            <a:solidFill>
                              <a:srgbClr val="FF0066"/>
                            </a:solidFill>
                            <a:latin typeface="Cambria Math"/>
                          </a:rPr>
                          <m:t>𝑵</m:t>
                        </m:r>
                      </m:e>
                    </m:d>
                  </m:oMath>
                </a14:m>
                <a:r>
                  <a:rPr lang="en-US" sz="3500" b="1" dirty="0" smtClean="0">
                    <a:solidFill>
                      <a:srgbClr val="FF0066"/>
                    </a:solidFill>
                  </a:rPr>
                  <a:t>!! How?</a:t>
                </a:r>
                <a:endParaRPr lang="en-US" sz="3500" b="1" dirty="0">
                  <a:solidFill>
                    <a:srgbClr val="FF0066"/>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562600"/>
              </a:xfrm>
              <a:blipFill rotWithShape="1">
                <a:blip r:embed="rId2"/>
                <a:stretch>
                  <a:fillRect t="-142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spTree>
    <p:extLst>
      <p:ext uri="{BB962C8B-B14F-4D97-AF65-F5344CB8AC3E}">
        <p14:creationId xmlns:p14="http://schemas.microsoft.com/office/powerpoint/2010/main" val="147084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Relation to </a:t>
            </a:r>
            <a:r>
              <a:rPr lang="en-US" dirty="0" smtClean="0"/>
              <a:t>Finding Frequent Pairs</a:t>
            </a:r>
            <a:endParaRPr lang="en-US" dirty="0"/>
          </a:p>
        </p:txBody>
      </p:sp>
      <p:sp>
        <p:nvSpPr>
          <p:cNvPr id="3" name="Content Placeholder 2"/>
          <p:cNvSpPr>
            <a:spLocks noGrp="1"/>
          </p:cNvSpPr>
          <p:nvPr>
            <p:ph idx="1"/>
          </p:nvPr>
        </p:nvSpPr>
        <p:spPr>
          <a:xfrm>
            <a:off x="457200" y="1295401"/>
            <a:ext cx="8229600" cy="1828800"/>
          </a:xfrm>
        </p:spPr>
        <p:txBody>
          <a:bodyPr/>
          <a:lstStyle/>
          <a:p>
            <a:r>
              <a:rPr lang="en-US" b="1" dirty="0" smtClean="0">
                <a:solidFill>
                  <a:srgbClr val="D60093"/>
                </a:solidFill>
              </a:rPr>
              <a:t>Last time:</a:t>
            </a:r>
            <a:r>
              <a:rPr lang="en-US" dirty="0" smtClean="0">
                <a:solidFill>
                  <a:srgbClr val="D60093"/>
                </a:solidFill>
              </a:rPr>
              <a:t> Finding frequent pairs</a:t>
            </a:r>
            <a:endParaRPr lang="en-US" dirty="0">
              <a:solidFill>
                <a:srgbClr val="D60093"/>
              </a:solidFill>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9</a:t>
            </a:fld>
            <a:endParaRPr lang="en-US"/>
          </a:p>
        </p:txBody>
      </p:sp>
      <p:sp>
        <p:nvSpPr>
          <p:cNvPr id="7" name="Right Triangle 6"/>
          <p:cNvSpPr/>
          <p:nvPr/>
        </p:nvSpPr>
        <p:spPr>
          <a:xfrm rot="5400000">
            <a:off x="902733" y="2362200"/>
            <a:ext cx="2438400" cy="24384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 name="TextBox 7"/>
          <p:cNvSpPr txBox="1"/>
          <p:nvPr/>
        </p:nvSpPr>
        <p:spPr>
          <a:xfrm rot="16200000">
            <a:off x="48653" y="3581400"/>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9" name="TextBox 8"/>
          <p:cNvSpPr txBox="1"/>
          <p:nvPr/>
        </p:nvSpPr>
        <p:spPr>
          <a:xfrm>
            <a:off x="1436133" y="1992868"/>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10" name="Rectangle 9"/>
          <p:cNvSpPr/>
          <p:nvPr/>
        </p:nvSpPr>
        <p:spPr>
          <a:xfrm>
            <a:off x="1512333"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TextBox 10"/>
          <p:cNvSpPr txBox="1"/>
          <p:nvPr/>
        </p:nvSpPr>
        <p:spPr>
          <a:xfrm>
            <a:off x="1588533" y="3576205"/>
            <a:ext cx="1905000" cy="646331"/>
          </a:xfrm>
          <a:prstGeom prst="rect">
            <a:avLst/>
          </a:prstGeom>
          <a:noFill/>
        </p:spPr>
        <p:txBody>
          <a:bodyPr wrap="square" rtlCol="0">
            <a:spAutoFit/>
          </a:bodyPr>
          <a:lstStyle/>
          <a:p>
            <a:pPr algn="ctr"/>
            <a:r>
              <a:rPr lang="en-US" dirty="0" smtClean="0">
                <a:latin typeface="Arial" pitchFamily="34" charset="0"/>
                <a:cs typeface="Arial" pitchFamily="34" charset="0"/>
              </a:rPr>
              <a:t>Count of pair {</a:t>
            </a:r>
            <a:r>
              <a:rPr lang="en-US" dirty="0" err="1" smtClean="0">
                <a:latin typeface="Arial" pitchFamily="34" charset="0"/>
                <a:cs typeface="Arial" pitchFamily="34" charset="0"/>
              </a:rPr>
              <a:t>i,j</a:t>
            </a:r>
            <a:r>
              <a:rPr lang="en-US" dirty="0" smtClean="0">
                <a:latin typeface="Arial" pitchFamily="34" charset="0"/>
                <a:cs typeface="Arial" pitchFamily="34" charset="0"/>
              </a:rPr>
              <a:t>} in the data</a:t>
            </a:r>
          </a:p>
        </p:txBody>
      </p:sp>
      <p:cxnSp>
        <p:nvCxnSpPr>
          <p:cNvPr id="13" name="Straight Arrow Connector 12"/>
          <p:cNvCxnSpPr>
            <a:stCxn id="11" idx="0"/>
          </p:cNvCxnSpPr>
          <p:nvPr/>
        </p:nvCxnSpPr>
        <p:spPr>
          <a:xfrm flipH="1" flipV="1">
            <a:off x="1740933" y="3124200"/>
            <a:ext cx="800100" cy="45200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838200" y="4802326"/>
            <a:ext cx="2655333" cy="1200329"/>
          </a:xfrm>
          <a:prstGeom prst="rect">
            <a:avLst/>
          </a:prstGeom>
          <a:noFill/>
        </p:spPr>
        <p:txBody>
          <a:bodyPr wrap="square" rtlCol="0">
            <a:spAutoFit/>
          </a:bodyPr>
          <a:lstStyle/>
          <a:p>
            <a:r>
              <a:rPr lang="en-US" b="1" dirty="0" smtClean="0">
                <a:solidFill>
                  <a:srgbClr val="D60093"/>
                </a:solidFill>
                <a:latin typeface="Arial" pitchFamily="34" charset="0"/>
                <a:cs typeface="Arial" pitchFamily="34" charset="0"/>
              </a:rPr>
              <a:t>Naïve solution:</a:t>
            </a:r>
            <a:r>
              <a:rPr lang="en-US" dirty="0" smtClean="0">
                <a:latin typeface="Arial" pitchFamily="34" charset="0"/>
                <a:cs typeface="Arial" pitchFamily="34" charset="0"/>
              </a:rPr>
              <a:t> </a:t>
            </a:r>
            <a:r>
              <a:rPr lang="en-US" dirty="0">
                <a:latin typeface="Arial" pitchFamily="34" charset="0"/>
                <a:cs typeface="Arial" pitchFamily="34" charset="0"/>
              </a:rPr>
              <a:t/>
            </a:r>
            <a:br>
              <a:rPr lang="en-US" dirty="0">
                <a:latin typeface="Arial" pitchFamily="34" charset="0"/>
                <a:cs typeface="Arial" pitchFamily="34" charset="0"/>
              </a:rPr>
            </a:br>
            <a:r>
              <a:rPr lang="en-US" dirty="0" smtClean="0">
                <a:latin typeface="Arial" pitchFamily="34" charset="0"/>
                <a:cs typeface="Arial" pitchFamily="34" charset="0"/>
              </a:rPr>
              <a:t>Single pass but requires space quadratic in the number of items</a:t>
            </a:r>
          </a:p>
        </p:txBody>
      </p:sp>
      <p:sp>
        <p:nvSpPr>
          <p:cNvPr id="15" name="Right Triangle 14"/>
          <p:cNvSpPr/>
          <p:nvPr/>
        </p:nvSpPr>
        <p:spPr>
          <a:xfrm rot="5400000">
            <a:off x="5410200" y="2362200"/>
            <a:ext cx="1828800" cy="18288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6" name="TextBox 15"/>
          <p:cNvSpPr txBox="1"/>
          <p:nvPr/>
        </p:nvSpPr>
        <p:spPr>
          <a:xfrm rot="16200000">
            <a:off x="4620652" y="3087217"/>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1…K</a:t>
            </a:r>
          </a:p>
        </p:txBody>
      </p:sp>
      <p:sp>
        <p:nvSpPr>
          <p:cNvPr id="17" name="TextBox 16"/>
          <p:cNvSpPr txBox="1"/>
          <p:nvPr/>
        </p:nvSpPr>
        <p:spPr>
          <a:xfrm>
            <a:off x="5562600" y="1992868"/>
            <a:ext cx="132600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1…K</a:t>
            </a:r>
          </a:p>
        </p:txBody>
      </p:sp>
      <p:sp>
        <p:nvSpPr>
          <p:cNvPr id="18" name="Rectangle 17"/>
          <p:cNvSpPr/>
          <p:nvPr/>
        </p:nvSpPr>
        <p:spPr>
          <a:xfrm>
            <a:off x="6084332"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TextBox 18"/>
          <p:cNvSpPr txBox="1"/>
          <p:nvPr/>
        </p:nvSpPr>
        <p:spPr>
          <a:xfrm>
            <a:off x="6096000" y="3511673"/>
            <a:ext cx="1981200" cy="646331"/>
          </a:xfrm>
          <a:prstGeom prst="rect">
            <a:avLst/>
          </a:prstGeom>
          <a:noFill/>
        </p:spPr>
        <p:txBody>
          <a:bodyPr wrap="square" rtlCol="0">
            <a:spAutoFit/>
          </a:bodyPr>
          <a:lstStyle/>
          <a:p>
            <a:pPr algn="ctr"/>
            <a:r>
              <a:rPr lang="en-US" dirty="0" smtClean="0">
                <a:latin typeface="Arial" pitchFamily="34" charset="0"/>
                <a:cs typeface="Arial" pitchFamily="34" charset="0"/>
              </a:rPr>
              <a:t>Count of pair {</a:t>
            </a:r>
            <a:r>
              <a:rPr lang="en-US" dirty="0" err="1" smtClean="0">
                <a:latin typeface="Arial" pitchFamily="34" charset="0"/>
                <a:cs typeface="Arial" pitchFamily="34" charset="0"/>
              </a:rPr>
              <a:t>i,j</a:t>
            </a:r>
            <a:r>
              <a:rPr lang="en-US" dirty="0">
                <a:latin typeface="Arial" pitchFamily="34" charset="0"/>
                <a:cs typeface="Arial" pitchFamily="34" charset="0"/>
              </a:rPr>
              <a:t>}</a:t>
            </a:r>
            <a:r>
              <a:rPr lang="en-US" dirty="0" smtClean="0">
                <a:latin typeface="Arial" pitchFamily="34" charset="0"/>
                <a:cs typeface="Arial" pitchFamily="34" charset="0"/>
              </a:rPr>
              <a:t> in the data</a:t>
            </a:r>
          </a:p>
        </p:txBody>
      </p:sp>
      <p:cxnSp>
        <p:nvCxnSpPr>
          <p:cNvPr id="20" name="Straight Arrow Connector 19"/>
          <p:cNvCxnSpPr>
            <a:stCxn id="19" idx="0"/>
          </p:cNvCxnSpPr>
          <p:nvPr/>
        </p:nvCxnSpPr>
        <p:spPr>
          <a:xfrm flipH="1" flipV="1">
            <a:off x="6248400" y="3059669"/>
            <a:ext cx="838200" cy="45200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105400" y="4724400"/>
            <a:ext cx="3962400" cy="2031325"/>
          </a:xfrm>
          <a:prstGeom prst="rect">
            <a:avLst/>
          </a:prstGeom>
          <a:noFill/>
        </p:spPr>
        <p:txBody>
          <a:bodyPr wrap="square" rtlCol="0">
            <a:spAutoFit/>
          </a:bodyPr>
          <a:lstStyle/>
          <a:p>
            <a:r>
              <a:rPr lang="en-US" b="1" dirty="0" smtClean="0">
                <a:solidFill>
                  <a:srgbClr val="D60093"/>
                </a:solidFill>
                <a:latin typeface="Arial" pitchFamily="34" charset="0"/>
                <a:cs typeface="Arial" pitchFamily="34" charset="0"/>
              </a:rPr>
              <a:t>A-Priori:</a:t>
            </a:r>
            <a:r>
              <a:rPr lang="en-US" dirty="0" smtClean="0">
                <a:latin typeface="Arial" pitchFamily="34" charset="0"/>
                <a:cs typeface="Arial" pitchFamily="34" charset="0"/>
              </a:rPr>
              <a:t/>
            </a:r>
            <a:br>
              <a:rPr lang="en-US" dirty="0" smtClean="0">
                <a:latin typeface="Arial" pitchFamily="34" charset="0"/>
                <a:cs typeface="Arial" pitchFamily="34" charset="0"/>
              </a:rPr>
            </a:br>
            <a:r>
              <a:rPr lang="en-US" u="sng" dirty="0" smtClean="0">
                <a:latin typeface="Arial" pitchFamily="34" charset="0"/>
                <a:cs typeface="Arial" pitchFamily="34" charset="0"/>
              </a:rPr>
              <a:t>First pass:</a:t>
            </a:r>
            <a:r>
              <a:rPr lang="en-US" dirty="0" smtClean="0">
                <a:latin typeface="Arial" pitchFamily="34" charset="0"/>
                <a:cs typeface="Arial" pitchFamily="34" charset="0"/>
              </a:rPr>
              <a:t> Find frequent singletons</a:t>
            </a:r>
          </a:p>
          <a:p>
            <a:r>
              <a:rPr lang="en-US" dirty="0" smtClean="0">
                <a:solidFill>
                  <a:srgbClr val="008000"/>
                </a:solidFill>
                <a:latin typeface="Arial" pitchFamily="34" charset="0"/>
                <a:cs typeface="Arial" pitchFamily="34" charset="0"/>
              </a:rPr>
              <a:t>For a pair to be </a:t>
            </a:r>
            <a:r>
              <a:rPr lang="en-US" b="1" dirty="0" smtClean="0">
                <a:solidFill>
                  <a:srgbClr val="008000"/>
                </a:solidFill>
                <a:latin typeface="Arial" pitchFamily="34" charset="0"/>
                <a:cs typeface="Arial" pitchFamily="34" charset="0"/>
              </a:rPr>
              <a:t>a frequent </a:t>
            </a:r>
            <a:r>
              <a:rPr lang="en-US" b="1" dirty="0">
                <a:solidFill>
                  <a:srgbClr val="008000"/>
                </a:solidFill>
                <a:latin typeface="Arial" pitchFamily="34" charset="0"/>
                <a:cs typeface="Arial" pitchFamily="34" charset="0"/>
              </a:rPr>
              <a:t>pair candidate</a:t>
            </a:r>
            <a:r>
              <a:rPr lang="en-US" dirty="0" smtClean="0">
                <a:solidFill>
                  <a:srgbClr val="008000"/>
                </a:solidFill>
                <a:latin typeface="Arial" pitchFamily="34" charset="0"/>
                <a:cs typeface="Arial" pitchFamily="34" charset="0"/>
              </a:rPr>
              <a:t>, its singletons have to be frequent!</a:t>
            </a:r>
            <a:r>
              <a:rPr lang="en-US" dirty="0" smtClean="0">
                <a:latin typeface="Arial" pitchFamily="34" charset="0"/>
                <a:cs typeface="Arial" pitchFamily="34" charset="0"/>
              </a:rPr>
              <a:t/>
            </a:r>
            <a:br>
              <a:rPr lang="en-US" dirty="0" smtClean="0">
                <a:latin typeface="Arial" pitchFamily="34" charset="0"/>
                <a:cs typeface="Arial" pitchFamily="34" charset="0"/>
              </a:rPr>
            </a:br>
            <a:r>
              <a:rPr lang="en-US" u="sng" dirty="0" smtClean="0">
                <a:latin typeface="Arial" pitchFamily="34" charset="0"/>
                <a:cs typeface="Arial" pitchFamily="34" charset="0"/>
              </a:rPr>
              <a:t>Second pass:</a:t>
            </a:r>
            <a:r>
              <a:rPr lang="en-US" dirty="0" smtClean="0">
                <a:latin typeface="Arial" pitchFamily="34" charset="0"/>
                <a:cs typeface="Arial" pitchFamily="34" charset="0"/>
              </a:rPr>
              <a:t> </a:t>
            </a:r>
            <a:br>
              <a:rPr lang="en-US" dirty="0" smtClean="0">
                <a:latin typeface="Arial" pitchFamily="34" charset="0"/>
                <a:cs typeface="Arial" pitchFamily="34" charset="0"/>
              </a:rPr>
            </a:br>
            <a:r>
              <a:rPr lang="en-US" b="1" dirty="0" smtClean="0">
                <a:solidFill>
                  <a:srgbClr val="0000FF"/>
                </a:solidFill>
                <a:latin typeface="Arial" pitchFamily="34" charset="0"/>
                <a:cs typeface="Arial" pitchFamily="34" charset="0"/>
              </a:rPr>
              <a:t>Count only candidate pairs!</a:t>
            </a:r>
          </a:p>
        </p:txBody>
      </p:sp>
      <p:sp>
        <p:nvSpPr>
          <p:cNvPr id="23" name="TextBox 22"/>
          <p:cNvSpPr txBox="1"/>
          <p:nvPr/>
        </p:nvSpPr>
        <p:spPr>
          <a:xfrm>
            <a:off x="642145" y="6182380"/>
            <a:ext cx="3167855" cy="523220"/>
          </a:xfrm>
          <a:prstGeom prst="rect">
            <a:avLst/>
          </a:prstGeom>
          <a:noFill/>
        </p:spPr>
        <p:txBody>
          <a:bodyPr wrap="none" rtlCol="0">
            <a:spAutoFit/>
          </a:bodyPr>
          <a:lstStyle/>
          <a:p>
            <a:r>
              <a:rPr lang="en-US" sz="1400" dirty="0" smtClean="0">
                <a:solidFill>
                  <a:srgbClr val="008000"/>
                </a:solidFill>
                <a:latin typeface="Arial" pitchFamily="34" charset="0"/>
                <a:cs typeface="Arial" pitchFamily="34" charset="0"/>
              </a:rPr>
              <a:t>N … number of distinct items</a:t>
            </a:r>
          </a:p>
          <a:p>
            <a:r>
              <a:rPr lang="en-US" sz="1400" dirty="0" smtClean="0">
                <a:solidFill>
                  <a:srgbClr val="008000"/>
                </a:solidFill>
                <a:latin typeface="Arial" pitchFamily="34" charset="0"/>
                <a:cs typeface="Arial" pitchFamily="34" charset="0"/>
              </a:rPr>
              <a:t>K … number of items with support </a:t>
            </a:r>
            <a:r>
              <a:rPr lang="en-US" sz="1400" dirty="0" smtClean="0">
                <a:solidFill>
                  <a:srgbClr val="008000"/>
                </a:solidFill>
                <a:latin typeface="Arial" pitchFamily="34" charset="0"/>
                <a:cs typeface="Arial" pitchFamily="34" charset="0"/>
                <a:sym typeface="Symbol"/>
              </a:rPr>
              <a:t> </a:t>
            </a:r>
            <a:r>
              <a:rPr lang="en-US" sz="1400" i="1" dirty="0" smtClean="0">
                <a:solidFill>
                  <a:srgbClr val="008000"/>
                </a:solidFill>
                <a:latin typeface="Arial" pitchFamily="34" charset="0"/>
                <a:cs typeface="Arial" pitchFamily="34" charset="0"/>
                <a:sym typeface="Symbol"/>
              </a:rPr>
              <a:t>s</a:t>
            </a:r>
            <a:endParaRPr lang="en-US" sz="1400" i="1" dirty="0" smtClean="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71994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animBg="1"/>
      <p:bldP spid="19" grpId="0"/>
      <p:bldP spid="2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27078</TotalTime>
  <Words>4672</Words>
  <Application>Microsoft Office PowerPoint</Application>
  <PresentationFormat>On-screen Show (4:3)</PresentationFormat>
  <Paragraphs>984</Paragraphs>
  <Slides>59</Slides>
  <Notes>9</Notes>
  <HiddenSlides>1</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Module</vt:lpstr>
      <vt:lpstr>Finding Similar Items: Locality Sensitive Hashing</vt:lpstr>
      <vt:lpstr>New thread: High dim. data</vt:lpstr>
      <vt:lpstr>Scene Completion Problem </vt:lpstr>
      <vt:lpstr>Scene Completion Problem </vt:lpstr>
      <vt:lpstr>Scene Completion Problem </vt:lpstr>
      <vt:lpstr>Scene Completion Problem </vt:lpstr>
      <vt:lpstr>A Common Metaphor</vt:lpstr>
      <vt:lpstr>Problem for Today’s Lecture</vt:lpstr>
      <vt:lpstr>Relation to Finding Frequent Pairs</vt:lpstr>
      <vt:lpstr>Relation to Finding Frequent Pairs</vt:lpstr>
      <vt:lpstr>Relation to Finding Frequent Pairs</vt:lpstr>
      <vt:lpstr>Relation to Finding Frequent Pairs</vt:lpstr>
      <vt:lpstr> Finding Similar Items</vt:lpstr>
      <vt:lpstr>Distance Measures</vt:lpstr>
      <vt:lpstr>Task: Finding Similar Documents</vt:lpstr>
      <vt:lpstr>3 Essential Steps for Similar Docs</vt:lpstr>
      <vt:lpstr>The Big Picture</vt:lpstr>
      <vt:lpstr> Shingling</vt:lpstr>
      <vt:lpstr>Documents as High-Dim Data</vt:lpstr>
      <vt:lpstr>Define: Shingles</vt:lpstr>
      <vt:lpstr>Compressing Shingles</vt:lpstr>
      <vt:lpstr>Similarity Metric for Shingles</vt:lpstr>
      <vt:lpstr>Working Assumption</vt:lpstr>
      <vt:lpstr>Motivation for Minhash/LSH</vt:lpstr>
      <vt:lpstr> MinHashing</vt:lpstr>
      <vt:lpstr>Encoding Sets as Bit Vectors</vt:lpstr>
      <vt:lpstr>From Sets to Boolean Matrices</vt:lpstr>
      <vt:lpstr>Outline: Finding Similar Columns</vt:lpstr>
      <vt:lpstr>Outline: Finding Similar Columns</vt:lpstr>
      <vt:lpstr>Hashing Columns (Signatures)</vt:lpstr>
      <vt:lpstr>Min-Hashing</vt:lpstr>
      <vt:lpstr>Min-Hashing</vt:lpstr>
      <vt:lpstr>Min-Hashing Example</vt:lpstr>
      <vt:lpstr>The Min-Hash Property</vt:lpstr>
      <vt:lpstr>Four Types of Rows</vt:lpstr>
      <vt:lpstr>Similarity for Signatures</vt:lpstr>
      <vt:lpstr>Min-Hashing Example</vt:lpstr>
      <vt:lpstr>Min-Hash Signatures</vt:lpstr>
      <vt:lpstr>Implementation Trick</vt:lpstr>
      <vt:lpstr> Locality Sensitive Hashing</vt:lpstr>
      <vt:lpstr>LSH: First Cut</vt:lpstr>
      <vt:lpstr>Candidates from Min-Hash</vt:lpstr>
      <vt:lpstr>LSH for Min-Hash</vt:lpstr>
      <vt:lpstr>Partition M into b Bands</vt:lpstr>
      <vt:lpstr>Partition M into Bands</vt:lpstr>
      <vt:lpstr>Hashing Bands</vt:lpstr>
      <vt:lpstr>Simplifying Assumption</vt:lpstr>
      <vt:lpstr>Example of Bands</vt:lpstr>
      <vt:lpstr>C1, C2 are 80% Similar</vt:lpstr>
      <vt:lpstr>C1, C2 are 30% Similar</vt:lpstr>
      <vt:lpstr>LSH Involves a Tradeoff</vt:lpstr>
      <vt:lpstr>Analysis of LSH – What We Want</vt:lpstr>
      <vt:lpstr>What 1 Band of 1 Row Gives You</vt:lpstr>
      <vt:lpstr>b bands, r rows/band</vt:lpstr>
      <vt:lpstr>What b  Bands of r  Rows Gives You</vt:lpstr>
      <vt:lpstr>Example: b  = 20; r  = 5</vt:lpstr>
      <vt:lpstr>Picking r and b: The S-curve</vt:lpstr>
      <vt:lpstr>LSH Summary</vt:lpstr>
      <vt:lpstr>Summary: 3 Steps</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Tingjian Ge</cp:lastModifiedBy>
  <cp:revision>1358</cp:revision>
  <cp:lastPrinted>2011-10-20T04:01:43Z</cp:lastPrinted>
  <dcterms:created xsi:type="dcterms:W3CDTF">2009-06-12T17:14:38Z</dcterms:created>
  <dcterms:modified xsi:type="dcterms:W3CDTF">2015-09-16T05:51:01Z</dcterms:modified>
</cp:coreProperties>
</file>